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8" r:id="rId2"/>
    <p:sldId id="260" r:id="rId3"/>
    <p:sldId id="262" r:id="rId4"/>
    <p:sldId id="263" r:id="rId5"/>
    <p:sldId id="265" r:id="rId6"/>
    <p:sldId id="266" r:id="rId7"/>
    <p:sldId id="26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240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9055CF-8DEB-4A02-949A-DE72B6AC5D37}" type="doc">
      <dgm:prSet loTypeId="urn:microsoft.com/office/officeart/2005/8/layout/hList6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2E8A29-955A-4C7C-A174-3E9DCD4DC89B}">
      <dgm:prSet phldrT="[Text]"/>
      <dgm:spPr/>
      <dgm:t>
        <a:bodyPr/>
        <a:lstStyle/>
        <a:p>
          <a:r>
            <a:rPr lang="en-US" dirty="0"/>
            <a:t>Buoyancy</a:t>
          </a:r>
        </a:p>
      </dgm:t>
    </dgm:pt>
    <dgm:pt modelId="{BA7938E6-8DFA-40B7-B4C4-EACC6D85FC31}" type="parTrans" cxnId="{2986897A-7787-444F-B6C8-41F3823EF3C1}">
      <dgm:prSet/>
      <dgm:spPr/>
      <dgm:t>
        <a:bodyPr/>
        <a:lstStyle/>
        <a:p>
          <a:endParaRPr lang="en-US"/>
        </a:p>
      </dgm:t>
    </dgm:pt>
    <dgm:pt modelId="{C2176686-D23E-48EB-9D1B-1A1B46236638}" type="sibTrans" cxnId="{2986897A-7787-444F-B6C8-41F3823EF3C1}">
      <dgm:prSet/>
      <dgm:spPr/>
      <dgm:t>
        <a:bodyPr/>
        <a:lstStyle/>
        <a:p>
          <a:endParaRPr lang="en-US"/>
        </a:p>
      </dgm:t>
    </dgm:pt>
    <dgm:pt modelId="{23A0DE4A-FE92-496E-B335-3433CEFB74E9}">
      <dgm:prSet phldrT="[Text]"/>
      <dgm:spPr/>
      <dgm:t>
        <a:bodyPr/>
        <a:lstStyle/>
        <a:p>
          <a:r>
            <a:rPr lang="en-US" dirty="0"/>
            <a:t>The ability of an object to float.</a:t>
          </a:r>
        </a:p>
      </dgm:t>
    </dgm:pt>
    <dgm:pt modelId="{68935D38-FEDC-4CD3-8002-43CB3944BEAF}" type="parTrans" cxnId="{67A03D8F-F327-4A9F-ABBC-1EB67EFD1ECB}">
      <dgm:prSet/>
      <dgm:spPr/>
      <dgm:t>
        <a:bodyPr/>
        <a:lstStyle/>
        <a:p>
          <a:endParaRPr lang="en-US"/>
        </a:p>
      </dgm:t>
    </dgm:pt>
    <dgm:pt modelId="{55DF926D-029A-4E18-95C4-77A5A37CAE40}" type="sibTrans" cxnId="{67A03D8F-F327-4A9F-ABBC-1EB67EFD1ECB}">
      <dgm:prSet/>
      <dgm:spPr/>
      <dgm:t>
        <a:bodyPr/>
        <a:lstStyle/>
        <a:p>
          <a:endParaRPr lang="en-US"/>
        </a:p>
      </dgm:t>
    </dgm:pt>
    <dgm:pt modelId="{B6E26FFC-9977-4BBC-BEC7-3D6B63754E52}">
      <dgm:prSet phldrT="[Text]"/>
      <dgm:spPr/>
      <dgm:t>
        <a:bodyPr/>
        <a:lstStyle/>
        <a:p>
          <a:r>
            <a:rPr lang="en-US" dirty="0"/>
            <a:t>Density</a:t>
          </a:r>
        </a:p>
      </dgm:t>
    </dgm:pt>
    <dgm:pt modelId="{5CEFBD89-2F4F-4B51-A98A-0F3C86494166}" type="parTrans" cxnId="{17E73148-9C08-4999-B21E-F3C5A0E3FC0C}">
      <dgm:prSet/>
      <dgm:spPr/>
      <dgm:t>
        <a:bodyPr/>
        <a:lstStyle/>
        <a:p>
          <a:endParaRPr lang="en-US"/>
        </a:p>
      </dgm:t>
    </dgm:pt>
    <dgm:pt modelId="{48634C00-2335-4923-9072-EB7482323D9C}" type="sibTrans" cxnId="{17E73148-9C08-4999-B21E-F3C5A0E3FC0C}">
      <dgm:prSet/>
      <dgm:spPr/>
      <dgm:t>
        <a:bodyPr/>
        <a:lstStyle/>
        <a:p>
          <a:endParaRPr lang="en-US"/>
        </a:p>
      </dgm:t>
    </dgm:pt>
    <dgm:pt modelId="{CBCC21F5-552F-4D39-812E-6FCD4A366F58}">
      <dgm:prSet phldrT="[Text]"/>
      <dgm:spPr/>
      <dgm:t>
        <a:bodyPr/>
        <a:lstStyle/>
        <a:p>
          <a:r>
            <a:rPr lang="en-US" dirty="0"/>
            <a:t>How close together an object’s molecules are. </a:t>
          </a:r>
        </a:p>
      </dgm:t>
    </dgm:pt>
    <dgm:pt modelId="{4A973A1C-85F1-4969-A536-D29940229E2C}" type="parTrans" cxnId="{3C41F2E0-4620-40B4-9857-68872B278EFB}">
      <dgm:prSet/>
      <dgm:spPr/>
      <dgm:t>
        <a:bodyPr/>
        <a:lstStyle/>
        <a:p>
          <a:endParaRPr lang="en-US"/>
        </a:p>
      </dgm:t>
    </dgm:pt>
    <dgm:pt modelId="{3640B940-6901-481F-ADF7-6B77DEEED764}" type="sibTrans" cxnId="{3C41F2E0-4620-40B4-9857-68872B278EFB}">
      <dgm:prSet/>
      <dgm:spPr/>
      <dgm:t>
        <a:bodyPr/>
        <a:lstStyle/>
        <a:p>
          <a:endParaRPr lang="en-US"/>
        </a:p>
      </dgm:t>
    </dgm:pt>
    <dgm:pt modelId="{6D0E5D9F-7263-4526-A227-51301233F549}">
      <dgm:prSet phldrT="[Text]"/>
      <dgm:spPr/>
      <dgm:t>
        <a:bodyPr/>
        <a:lstStyle/>
        <a:p>
          <a:r>
            <a:rPr lang="en-US" dirty="0"/>
            <a:t>Displacement</a:t>
          </a:r>
        </a:p>
      </dgm:t>
    </dgm:pt>
    <dgm:pt modelId="{23416D07-25F8-426C-BC65-639E6BCF4D6D}" type="parTrans" cxnId="{C8C462C6-33A3-4E8B-91FE-36DBE92F1C4A}">
      <dgm:prSet/>
      <dgm:spPr/>
      <dgm:t>
        <a:bodyPr/>
        <a:lstStyle/>
        <a:p>
          <a:endParaRPr lang="en-US"/>
        </a:p>
      </dgm:t>
    </dgm:pt>
    <dgm:pt modelId="{DE289E29-1989-4D8E-8AA6-F030105B3F13}" type="sibTrans" cxnId="{C8C462C6-33A3-4E8B-91FE-36DBE92F1C4A}">
      <dgm:prSet/>
      <dgm:spPr/>
      <dgm:t>
        <a:bodyPr/>
        <a:lstStyle/>
        <a:p>
          <a:endParaRPr lang="en-US"/>
        </a:p>
      </dgm:t>
    </dgm:pt>
    <dgm:pt modelId="{F3256203-D9D1-492A-B801-68C1A32486F0}">
      <dgm:prSet phldrT="[Text]"/>
      <dgm:spPr/>
      <dgm:t>
        <a:bodyPr/>
        <a:lstStyle/>
        <a:p>
          <a:r>
            <a:rPr lang="en-US" dirty="0"/>
            <a:t>The amount of water that is moved by an object when it is placed in water.  </a:t>
          </a:r>
        </a:p>
      </dgm:t>
    </dgm:pt>
    <dgm:pt modelId="{E9A20291-2E30-4C14-BB7D-DC095A20ECB6}" type="parTrans" cxnId="{1B8E71B0-2D3A-4AB0-8843-CFDACEDC3198}">
      <dgm:prSet/>
      <dgm:spPr/>
      <dgm:t>
        <a:bodyPr/>
        <a:lstStyle/>
        <a:p>
          <a:endParaRPr lang="en-US"/>
        </a:p>
      </dgm:t>
    </dgm:pt>
    <dgm:pt modelId="{6C9440D0-8847-40C0-98BC-2B5EA5745C3A}" type="sibTrans" cxnId="{1B8E71B0-2D3A-4AB0-8843-CFDACEDC3198}">
      <dgm:prSet/>
      <dgm:spPr/>
      <dgm:t>
        <a:bodyPr/>
        <a:lstStyle/>
        <a:p>
          <a:endParaRPr lang="en-US"/>
        </a:p>
      </dgm:t>
    </dgm:pt>
    <dgm:pt modelId="{357008B7-F3FD-489F-A410-81C9A9EFE4DA}">
      <dgm:prSet phldrT="[Text]"/>
      <dgm:spPr/>
      <dgm:t>
        <a:bodyPr/>
        <a:lstStyle/>
        <a:p>
          <a:endParaRPr lang="en-US" dirty="0"/>
        </a:p>
      </dgm:t>
    </dgm:pt>
    <dgm:pt modelId="{ED5EFE54-4C6D-4A88-939B-CE66C6668425}" type="parTrans" cxnId="{8910F93B-7180-4A52-9856-879D102D33F8}">
      <dgm:prSet/>
      <dgm:spPr/>
      <dgm:t>
        <a:bodyPr/>
        <a:lstStyle/>
        <a:p>
          <a:endParaRPr lang="en-US"/>
        </a:p>
      </dgm:t>
    </dgm:pt>
    <dgm:pt modelId="{87BC108C-4915-4A4B-8565-E4BD28BA3C35}" type="sibTrans" cxnId="{8910F93B-7180-4A52-9856-879D102D33F8}">
      <dgm:prSet/>
      <dgm:spPr/>
      <dgm:t>
        <a:bodyPr/>
        <a:lstStyle/>
        <a:p>
          <a:endParaRPr lang="en-US"/>
        </a:p>
      </dgm:t>
    </dgm:pt>
    <dgm:pt modelId="{E5E95E82-EF79-43CA-AA86-43B0E1CBCD3F}">
      <dgm:prSet phldrT="[Text]"/>
      <dgm:spPr/>
      <dgm:t>
        <a:bodyPr/>
        <a:lstStyle/>
        <a:p>
          <a:r>
            <a:rPr lang="en-US" dirty="0"/>
            <a:t>Float</a:t>
          </a:r>
        </a:p>
      </dgm:t>
    </dgm:pt>
    <dgm:pt modelId="{FD76A3AE-1B6C-45A0-8E84-63160283749F}" type="parTrans" cxnId="{A76240AD-13F6-40C0-BD9B-102D5EC0AE51}">
      <dgm:prSet/>
      <dgm:spPr/>
      <dgm:t>
        <a:bodyPr/>
        <a:lstStyle/>
        <a:p>
          <a:endParaRPr lang="en-US"/>
        </a:p>
      </dgm:t>
    </dgm:pt>
    <dgm:pt modelId="{BF76010C-5523-4E13-B3E7-886DCE6AEBD4}" type="sibTrans" cxnId="{A76240AD-13F6-40C0-BD9B-102D5EC0AE51}">
      <dgm:prSet/>
      <dgm:spPr/>
      <dgm:t>
        <a:bodyPr/>
        <a:lstStyle/>
        <a:p>
          <a:endParaRPr lang="en-US"/>
        </a:p>
      </dgm:t>
    </dgm:pt>
    <dgm:pt modelId="{A81358E0-3DE7-41AD-A28C-ABB22548B1F6}">
      <dgm:prSet phldrT="[Text]"/>
      <dgm:spPr/>
      <dgm:t>
        <a:bodyPr/>
        <a:lstStyle/>
        <a:p>
          <a:r>
            <a:rPr lang="en-US" dirty="0"/>
            <a:t>To be held up or supported by a liquid. </a:t>
          </a:r>
        </a:p>
      </dgm:t>
    </dgm:pt>
    <dgm:pt modelId="{262E0B94-6EA9-4797-B705-959D7B185F91}" type="parTrans" cxnId="{FB8541C0-3895-4553-A4C7-34B81A3C4A0B}">
      <dgm:prSet/>
      <dgm:spPr/>
      <dgm:t>
        <a:bodyPr/>
        <a:lstStyle/>
        <a:p>
          <a:endParaRPr lang="en-US"/>
        </a:p>
      </dgm:t>
    </dgm:pt>
    <dgm:pt modelId="{77756FBB-BF6C-4D78-803E-BCC851F1DA03}" type="sibTrans" cxnId="{FB8541C0-3895-4553-A4C7-34B81A3C4A0B}">
      <dgm:prSet/>
      <dgm:spPr/>
      <dgm:t>
        <a:bodyPr/>
        <a:lstStyle/>
        <a:p>
          <a:endParaRPr lang="en-US"/>
        </a:p>
      </dgm:t>
    </dgm:pt>
    <dgm:pt modelId="{C3F8CBFA-7FE5-4B7E-B179-F2FCD1F8922D}">
      <dgm:prSet phldrT="[Text]"/>
      <dgm:spPr/>
      <dgm:t>
        <a:bodyPr/>
        <a:lstStyle/>
        <a:p>
          <a:r>
            <a:rPr lang="en-US" dirty="0"/>
            <a:t>Sink</a:t>
          </a:r>
        </a:p>
      </dgm:t>
    </dgm:pt>
    <dgm:pt modelId="{FBA4C243-F075-4F40-AD0E-A9580A3CFA63}" type="parTrans" cxnId="{36CBD19C-48EB-44E6-BB0D-73D87BB6F2B6}">
      <dgm:prSet/>
      <dgm:spPr/>
      <dgm:t>
        <a:bodyPr/>
        <a:lstStyle/>
        <a:p>
          <a:endParaRPr lang="en-US"/>
        </a:p>
      </dgm:t>
    </dgm:pt>
    <dgm:pt modelId="{B4140F0A-B8A8-4F60-A092-3FA6D1C198FD}" type="sibTrans" cxnId="{36CBD19C-48EB-44E6-BB0D-73D87BB6F2B6}">
      <dgm:prSet/>
      <dgm:spPr/>
      <dgm:t>
        <a:bodyPr/>
        <a:lstStyle/>
        <a:p>
          <a:endParaRPr lang="en-US"/>
        </a:p>
      </dgm:t>
    </dgm:pt>
    <dgm:pt modelId="{D11845E9-68DD-4C9D-ADC2-7E899C4BF0C4}">
      <dgm:prSet phldrT="[Text]"/>
      <dgm:spPr/>
      <dgm:t>
        <a:bodyPr/>
        <a:lstStyle/>
        <a:p>
          <a:r>
            <a:rPr lang="en-US" dirty="0"/>
            <a:t>To fall below the surface of something. </a:t>
          </a:r>
        </a:p>
      </dgm:t>
    </dgm:pt>
    <dgm:pt modelId="{43FA36CE-56CF-4CDF-A4ED-794A6E2FC664}" type="parTrans" cxnId="{9C780752-90A1-4517-92DB-653DCE5DA93A}">
      <dgm:prSet/>
      <dgm:spPr/>
      <dgm:t>
        <a:bodyPr/>
        <a:lstStyle/>
        <a:p>
          <a:endParaRPr lang="en-US"/>
        </a:p>
      </dgm:t>
    </dgm:pt>
    <dgm:pt modelId="{24C8E214-92AF-47AC-8323-F294793DD0A7}" type="sibTrans" cxnId="{9C780752-90A1-4517-92DB-653DCE5DA93A}">
      <dgm:prSet/>
      <dgm:spPr/>
      <dgm:t>
        <a:bodyPr/>
        <a:lstStyle/>
        <a:p>
          <a:endParaRPr lang="en-US"/>
        </a:p>
      </dgm:t>
    </dgm:pt>
    <dgm:pt modelId="{6F1872F4-A030-4D64-A17C-72EA1ABBD62E}" type="pres">
      <dgm:prSet presAssocID="{CF9055CF-8DEB-4A02-949A-DE72B6AC5D37}" presName="Name0" presStyleCnt="0">
        <dgm:presLayoutVars>
          <dgm:dir/>
          <dgm:resizeHandles val="exact"/>
        </dgm:presLayoutVars>
      </dgm:prSet>
      <dgm:spPr/>
    </dgm:pt>
    <dgm:pt modelId="{98302F07-D6A9-46A5-9807-EBF6C9F5B2DD}" type="pres">
      <dgm:prSet presAssocID="{082E8A29-955A-4C7C-A174-3E9DCD4DC89B}" presName="node" presStyleLbl="node1" presStyleIdx="0" presStyleCnt="5">
        <dgm:presLayoutVars>
          <dgm:bulletEnabled val="1"/>
        </dgm:presLayoutVars>
      </dgm:prSet>
      <dgm:spPr/>
    </dgm:pt>
    <dgm:pt modelId="{6681DF6F-8E98-430C-9A87-14BEC6C3269E}" type="pres">
      <dgm:prSet presAssocID="{C2176686-D23E-48EB-9D1B-1A1B46236638}" presName="sibTrans" presStyleCnt="0"/>
      <dgm:spPr/>
    </dgm:pt>
    <dgm:pt modelId="{DAD9059A-916A-4916-A2A8-B42491568DD3}" type="pres">
      <dgm:prSet presAssocID="{B6E26FFC-9977-4BBC-BEC7-3D6B63754E52}" presName="node" presStyleLbl="node1" presStyleIdx="1" presStyleCnt="5">
        <dgm:presLayoutVars>
          <dgm:bulletEnabled val="1"/>
        </dgm:presLayoutVars>
      </dgm:prSet>
      <dgm:spPr/>
    </dgm:pt>
    <dgm:pt modelId="{39AEACD1-F8CF-4528-8379-DAA829B3790B}" type="pres">
      <dgm:prSet presAssocID="{48634C00-2335-4923-9072-EB7482323D9C}" presName="sibTrans" presStyleCnt="0"/>
      <dgm:spPr/>
    </dgm:pt>
    <dgm:pt modelId="{25A33852-3C4B-4406-8856-3A4D6201948C}" type="pres">
      <dgm:prSet presAssocID="{6D0E5D9F-7263-4526-A227-51301233F549}" presName="node" presStyleLbl="node1" presStyleIdx="2" presStyleCnt="5">
        <dgm:presLayoutVars>
          <dgm:bulletEnabled val="1"/>
        </dgm:presLayoutVars>
      </dgm:prSet>
      <dgm:spPr/>
    </dgm:pt>
    <dgm:pt modelId="{562EDDC3-60FD-463F-A6DB-A597D604B642}" type="pres">
      <dgm:prSet presAssocID="{DE289E29-1989-4D8E-8AA6-F030105B3F13}" presName="sibTrans" presStyleCnt="0"/>
      <dgm:spPr/>
    </dgm:pt>
    <dgm:pt modelId="{86146B22-5360-4D1B-AC91-3378F10134EE}" type="pres">
      <dgm:prSet presAssocID="{E5E95E82-EF79-43CA-AA86-43B0E1CBCD3F}" presName="node" presStyleLbl="node1" presStyleIdx="3" presStyleCnt="5">
        <dgm:presLayoutVars>
          <dgm:bulletEnabled val="1"/>
        </dgm:presLayoutVars>
      </dgm:prSet>
      <dgm:spPr/>
    </dgm:pt>
    <dgm:pt modelId="{D516BF9C-16B8-4BC8-A569-B4C2578D9449}" type="pres">
      <dgm:prSet presAssocID="{BF76010C-5523-4E13-B3E7-886DCE6AEBD4}" presName="sibTrans" presStyleCnt="0"/>
      <dgm:spPr/>
    </dgm:pt>
    <dgm:pt modelId="{3288FA5C-9CB1-4BC1-A029-B071EB4D5795}" type="pres">
      <dgm:prSet presAssocID="{C3F8CBFA-7FE5-4B7E-B179-F2FCD1F8922D}" presName="node" presStyleLbl="node1" presStyleIdx="4" presStyleCnt="5">
        <dgm:presLayoutVars>
          <dgm:bulletEnabled val="1"/>
        </dgm:presLayoutVars>
      </dgm:prSet>
      <dgm:spPr/>
    </dgm:pt>
  </dgm:ptLst>
  <dgm:cxnLst>
    <dgm:cxn modelId="{0676BA07-1135-49D0-993A-27A9F99FC0CD}" type="presOf" srcId="{B6E26FFC-9977-4BBC-BEC7-3D6B63754E52}" destId="{DAD9059A-916A-4916-A2A8-B42491568DD3}" srcOrd="0" destOrd="0" presId="urn:microsoft.com/office/officeart/2005/8/layout/hList6"/>
    <dgm:cxn modelId="{5351B217-259B-4E6A-85F5-2E408BEB0764}" type="presOf" srcId="{082E8A29-955A-4C7C-A174-3E9DCD4DC89B}" destId="{98302F07-D6A9-46A5-9807-EBF6C9F5B2DD}" srcOrd="0" destOrd="0" presId="urn:microsoft.com/office/officeart/2005/8/layout/hList6"/>
    <dgm:cxn modelId="{89B71620-BC33-4AFC-BFED-B0C64E156226}" type="presOf" srcId="{C3F8CBFA-7FE5-4B7E-B179-F2FCD1F8922D}" destId="{3288FA5C-9CB1-4BC1-A029-B071EB4D5795}" srcOrd="0" destOrd="0" presId="urn:microsoft.com/office/officeart/2005/8/layout/hList6"/>
    <dgm:cxn modelId="{77BD0D2D-7C4E-49B3-9A72-0FD33F32D294}" type="presOf" srcId="{6D0E5D9F-7263-4526-A227-51301233F549}" destId="{25A33852-3C4B-4406-8856-3A4D6201948C}" srcOrd="0" destOrd="0" presId="urn:microsoft.com/office/officeart/2005/8/layout/hList6"/>
    <dgm:cxn modelId="{8910F93B-7180-4A52-9856-879D102D33F8}" srcId="{6D0E5D9F-7263-4526-A227-51301233F549}" destId="{357008B7-F3FD-489F-A410-81C9A9EFE4DA}" srcOrd="1" destOrd="0" parTransId="{ED5EFE54-4C6D-4A88-939B-CE66C6668425}" sibTransId="{87BC108C-4915-4A4B-8565-E4BD28BA3C35}"/>
    <dgm:cxn modelId="{DC53BA63-76BA-413A-ACCE-B7609C3FDC8E}" type="presOf" srcId="{A81358E0-3DE7-41AD-A28C-ABB22548B1F6}" destId="{86146B22-5360-4D1B-AC91-3378F10134EE}" srcOrd="0" destOrd="1" presId="urn:microsoft.com/office/officeart/2005/8/layout/hList6"/>
    <dgm:cxn modelId="{17E73148-9C08-4999-B21E-F3C5A0E3FC0C}" srcId="{CF9055CF-8DEB-4A02-949A-DE72B6AC5D37}" destId="{B6E26FFC-9977-4BBC-BEC7-3D6B63754E52}" srcOrd="1" destOrd="0" parTransId="{5CEFBD89-2F4F-4B51-A98A-0F3C86494166}" sibTransId="{48634C00-2335-4923-9072-EB7482323D9C}"/>
    <dgm:cxn modelId="{F4F3BD4C-7DE7-449F-8ECF-B43B2B86F2EB}" type="presOf" srcId="{CBCC21F5-552F-4D39-812E-6FCD4A366F58}" destId="{DAD9059A-916A-4916-A2A8-B42491568DD3}" srcOrd="0" destOrd="1" presId="urn:microsoft.com/office/officeart/2005/8/layout/hList6"/>
    <dgm:cxn modelId="{9C780752-90A1-4517-92DB-653DCE5DA93A}" srcId="{C3F8CBFA-7FE5-4B7E-B179-F2FCD1F8922D}" destId="{D11845E9-68DD-4C9D-ADC2-7E899C4BF0C4}" srcOrd="0" destOrd="0" parTransId="{43FA36CE-56CF-4CDF-A4ED-794A6E2FC664}" sibTransId="{24C8E214-92AF-47AC-8323-F294793DD0A7}"/>
    <dgm:cxn modelId="{2986897A-7787-444F-B6C8-41F3823EF3C1}" srcId="{CF9055CF-8DEB-4A02-949A-DE72B6AC5D37}" destId="{082E8A29-955A-4C7C-A174-3E9DCD4DC89B}" srcOrd="0" destOrd="0" parTransId="{BA7938E6-8DFA-40B7-B4C4-EACC6D85FC31}" sibTransId="{C2176686-D23E-48EB-9D1B-1A1B46236638}"/>
    <dgm:cxn modelId="{67A03D8F-F327-4A9F-ABBC-1EB67EFD1ECB}" srcId="{082E8A29-955A-4C7C-A174-3E9DCD4DC89B}" destId="{23A0DE4A-FE92-496E-B335-3433CEFB74E9}" srcOrd="0" destOrd="0" parTransId="{68935D38-FEDC-4CD3-8002-43CB3944BEAF}" sibTransId="{55DF926D-029A-4E18-95C4-77A5A37CAE40}"/>
    <dgm:cxn modelId="{36CBD19C-48EB-44E6-BB0D-73D87BB6F2B6}" srcId="{CF9055CF-8DEB-4A02-949A-DE72B6AC5D37}" destId="{C3F8CBFA-7FE5-4B7E-B179-F2FCD1F8922D}" srcOrd="4" destOrd="0" parTransId="{FBA4C243-F075-4F40-AD0E-A9580A3CFA63}" sibTransId="{B4140F0A-B8A8-4F60-A092-3FA6D1C198FD}"/>
    <dgm:cxn modelId="{A76240AD-13F6-40C0-BD9B-102D5EC0AE51}" srcId="{CF9055CF-8DEB-4A02-949A-DE72B6AC5D37}" destId="{E5E95E82-EF79-43CA-AA86-43B0E1CBCD3F}" srcOrd="3" destOrd="0" parTransId="{FD76A3AE-1B6C-45A0-8E84-63160283749F}" sibTransId="{BF76010C-5523-4E13-B3E7-886DCE6AEBD4}"/>
    <dgm:cxn modelId="{B68C51AD-AABE-4888-840D-A4BBD90A5C79}" type="presOf" srcId="{D11845E9-68DD-4C9D-ADC2-7E899C4BF0C4}" destId="{3288FA5C-9CB1-4BC1-A029-B071EB4D5795}" srcOrd="0" destOrd="1" presId="urn:microsoft.com/office/officeart/2005/8/layout/hList6"/>
    <dgm:cxn modelId="{1B8E71B0-2D3A-4AB0-8843-CFDACEDC3198}" srcId="{6D0E5D9F-7263-4526-A227-51301233F549}" destId="{F3256203-D9D1-492A-B801-68C1A32486F0}" srcOrd="0" destOrd="0" parTransId="{E9A20291-2E30-4C14-BB7D-DC095A20ECB6}" sibTransId="{6C9440D0-8847-40C0-98BC-2B5EA5745C3A}"/>
    <dgm:cxn modelId="{FB8541C0-3895-4553-A4C7-34B81A3C4A0B}" srcId="{E5E95E82-EF79-43CA-AA86-43B0E1CBCD3F}" destId="{A81358E0-3DE7-41AD-A28C-ABB22548B1F6}" srcOrd="0" destOrd="0" parTransId="{262E0B94-6EA9-4797-B705-959D7B185F91}" sibTransId="{77756FBB-BF6C-4D78-803E-BCC851F1DA03}"/>
    <dgm:cxn modelId="{C06DA1C3-D38F-43B1-B24E-E80592CC29EC}" type="presOf" srcId="{23A0DE4A-FE92-496E-B335-3433CEFB74E9}" destId="{98302F07-D6A9-46A5-9807-EBF6C9F5B2DD}" srcOrd="0" destOrd="1" presId="urn:microsoft.com/office/officeart/2005/8/layout/hList6"/>
    <dgm:cxn modelId="{C8C462C6-33A3-4E8B-91FE-36DBE92F1C4A}" srcId="{CF9055CF-8DEB-4A02-949A-DE72B6AC5D37}" destId="{6D0E5D9F-7263-4526-A227-51301233F549}" srcOrd="2" destOrd="0" parTransId="{23416D07-25F8-426C-BC65-639E6BCF4D6D}" sibTransId="{DE289E29-1989-4D8E-8AA6-F030105B3F13}"/>
    <dgm:cxn modelId="{ECB535CD-5106-41E2-A5E6-D382C3792033}" type="presOf" srcId="{357008B7-F3FD-489F-A410-81C9A9EFE4DA}" destId="{25A33852-3C4B-4406-8856-3A4D6201948C}" srcOrd="0" destOrd="2" presId="urn:microsoft.com/office/officeart/2005/8/layout/hList6"/>
    <dgm:cxn modelId="{2FA258D4-5B38-426D-B0D7-CD8F217A1137}" type="presOf" srcId="{E5E95E82-EF79-43CA-AA86-43B0E1CBCD3F}" destId="{86146B22-5360-4D1B-AC91-3378F10134EE}" srcOrd="0" destOrd="0" presId="urn:microsoft.com/office/officeart/2005/8/layout/hList6"/>
    <dgm:cxn modelId="{3C41F2E0-4620-40B4-9857-68872B278EFB}" srcId="{B6E26FFC-9977-4BBC-BEC7-3D6B63754E52}" destId="{CBCC21F5-552F-4D39-812E-6FCD4A366F58}" srcOrd="0" destOrd="0" parTransId="{4A973A1C-85F1-4969-A536-D29940229E2C}" sibTransId="{3640B940-6901-481F-ADF7-6B77DEEED764}"/>
    <dgm:cxn modelId="{24179AE2-AA7E-4702-A358-E95F80152CCA}" type="presOf" srcId="{CF9055CF-8DEB-4A02-949A-DE72B6AC5D37}" destId="{6F1872F4-A030-4D64-A17C-72EA1ABBD62E}" srcOrd="0" destOrd="0" presId="urn:microsoft.com/office/officeart/2005/8/layout/hList6"/>
    <dgm:cxn modelId="{CC1A92EB-2672-4443-858D-BCA16F76F740}" type="presOf" srcId="{F3256203-D9D1-492A-B801-68C1A32486F0}" destId="{25A33852-3C4B-4406-8856-3A4D6201948C}" srcOrd="0" destOrd="1" presId="urn:microsoft.com/office/officeart/2005/8/layout/hList6"/>
    <dgm:cxn modelId="{D4055BC1-25B1-4CD1-BF08-20C154FADF73}" type="presParOf" srcId="{6F1872F4-A030-4D64-A17C-72EA1ABBD62E}" destId="{98302F07-D6A9-46A5-9807-EBF6C9F5B2DD}" srcOrd="0" destOrd="0" presId="urn:microsoft.com/office/officeart/2005/8/layout/hList6"/>
    <dgm:cxn modelId="{584E2F3E-994B-49B2-AD46-0E8D6E4A468B}" type="presParOf" srcId="{6F1872F4-A030-4D64-A17C-72EA1ABBD62E}" destId="{6681DF6F-8E98-430C-9A87-14BEC6C3269E}" srcOrd="1" destOrd="0" presId="urn:microsoft.com/office/officeart/2005/8/layout/hList6"/>
    <dgm:cxn modelId="{FD54A181-98DF-439C-9CA4-93CD1333DEC4}" type="presParOf" srcId="{6F1872F4-A030-4D64-A17C-72EA1ABBD62E}" destId="{DAD9059A-916A-4916-A2A8-B42491568DD3}" srcOrd="2" destOrd="0" presId="urn:microsoft.com/office/officeart/2005/8/layout/hList6"/>
    <dgm:cxn modelId="{B910F504-589D-4168-B820-FECB0EF26955}" type="presParOf" srcId="{6F1872F4-A030-4D64-A17C-72EA1ABBD62E}" destId="{39AEACD1-F8CF-4528-8379-DAA829B3790B}" srcOrd="3" destOrd="0" presId="urn:microsoft.com/office/officeart/2005/8/layout/hList6"/>
    <dgm:cxn modelId="{AEDC4C6E-DC7C-4364-8563-E748313EFA17}" type="presParOf" srcId="{6F1872F4-A030-4D64-A17C-72EA1ABBD62E}" destId="{25A33852-3C4B-4406-8856-3A4D6201948C}" srcOrd="4" destOrd="0" presId="urn:microsoft.com/office/officeart/2005/8/layout/hList6"/>
    <dgm:cxn modelId="{CBF7D188-2B16-4153-AEAE-C484C833188A}" type="presParOf" srcId="{6F1872F4-A030-4D64-A17C-72EA1ABBD62E}" destId="{562EDDC3-60FD-463F-A6DB-A597D604B642}" srcOrd="5" destOrd="0" presId="urn:microsoft.com/office/officeart/2005/8/layout/hList6"/>
    <dgm:cxn modelId="{A7220034-7FD2-4082-91F9-5EDDE0F524D0}" type="presParOf" srcId="{6F1872F4-A030-4D64-A17C-72EA1ABBD62E}" destId="{86146B22-5360-4D1B-AC91-3378F10134EE}" srcOrd="6" destOrd="0" presId="urn:microsoft.com/office/officeart/2005/8/layout/hList6"/>
    <dgm:cxn modelId="{6F6E5227-46ED-48BE-AD22-80A1E916A0C8}" type="presParOf" srcId="{6F1872F4-A030-4D64-A17C-72EA1ABBD62E}" destId="{D516BF9C-16B8-4BC8-A569-B4C2578D9449}" srcOrd="7" destOrd="0" presId="urn:microsoft.com/office/officeart/2005/8/layout/hList6"/>
    <dgm:cxn modelId="{66B17745-97DA-48FD-80E1-9DDF3E67BF88}" type="presParOf" srcId="{6F1872F4-A030-4D64-A17C-72EA1ABBD62E}" destId="{3288FA5C-9CB1-4BC1-A029-B071EB4D5795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302F07-D6A9-46A5-9807-EBF6C9F5B2DD}">
      <dsp:nvSpPr>
        <dsp:cNvPr id="0" name=""/>
        <dsp:cNvSpPr/>
      </dsp:nvSpPr>
      <dsp:spPr>
        <a:xfrm rot="16200000">
          <a:off x="-1080440" y="1085613"/>
          <a:ext cx="3986213" cy="1814986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0" rIns="132886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Buoyancy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The ability of an object to float.</a:t>
          </a:r>
        </a:p>
      </dsp:txBody>
      <dsp:txXfrm rot="5400000">
        <a:off x="5173" y="797243"/>
        <a:ext cx="1814986" cy="2391727"/>
      </dsp:txXfrm>
    </dsp:sp>
    <dsp:sp modelId="{DAD9059A-916A-4916-A2A8-B42491568DD3}">
      <dsp:nvSpPr>
        <dsp:cNvPr id="0" name=""/>
        <dsp:cNvSpPr/>
      </dsp:nvSpPr>
      <dsp:spPr>
        <a:xfrm rot="16200000">
          <a:off x="870670" y="1085613"/>
          <a:ext cx="3986213" cy="1814986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0" rIns="132886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Density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How close together an object’s molecules are. </a:t>
          </a:r>
        </a:p>
      </dsp:txBody>
      <dsp:txXfrm rot="5400000">
        <a:off x="1956283" y="797243"/>
        <a:ext cx="1814986" cy="2391727"/>
      </dsp:txXfrm>
    </dsp:sp>
    <dsp:sp modelId="{25A33852-3C4B-4406-8856-3A4D6201948C}">
      <dsp:nvSpPr>
        <dsp:cNvPr id="0" name=""/>
        <dsp:cNvSpPr/>
      </dsp:nvSpPr>
      <dsp:spPr>
        <a:xfrm rot="16200000">
          <a:off x="2821781" y="1085613"/>
          <a:ext cx="3986213" cy="1814986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0" rIns="132886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Displacement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The amount of water that is moved by an object when it is placed in water. 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</dsp:txBody>
      <dsp:txXfrm rot="5400000">
        <a:off x="3907394" y="797243"/>
        <a:ext cx="1814986" cy="2391727"/>
      </dsp:txXfrm>
    </dsp:sp>
    <dsp:sp modelId="{86146B22-5360-4D1B-AC91-3378F10134EE}">
      <dsp:nvSpPr>
        <dsp:cNvPr id="0" name=""/>
        <dsp:cNvSpPr/>
      </dsp:nvSpPr>
      <dsp:spPr>
        <a:xfrm rot="16200000">
          <a:off x="4772891" y="1085613"/>
          <a:ext cx="3986213" cy="1814986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0" rIns="132886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Float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To be held up or supported by a liquid. </a:t>
          </a:r>
        </a:p>
      </dsp:txBody>
      <dsp:txXfrm rot="5400000">
        <a:off x="5858504" y="797243"/>
        <a:ext cx="1814986" cy="2391727"/>
      </dsp:txXfrm>
    </dsp:sp>
    <dsp:sp modelId="{3288FA5C-9CB1-4BC1-A029-B071EB4D5795}">
      <dsp:nvSpPr>
        <dsp:cNvPr id="0" name=""/>
        <dsp:cNvSpPr/>
      </dsp:nvSpPr>
      <dsp:spPr>
        <a:xfrm rot="16200000">
          <a:off x="6724002" y="1085613"/>
          <a:ext cx="3986213" cy="1814986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0" rIns="132886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Sink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To fall below the surface of something. </a:t>
          </a:r>
        </a:p>
      </dsp:txBody>
      <dsp:txXfrm rot="5400000">
        <a:off x="7809615" y="797243"/>
        <a:ext cx="1814986" cy="23917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BDA6D-DC69-4DCE-BAF7-6763517D3376}" type="datetimeFigureOut">
              <a:rPr lang="en-US"/>
              <a:t>10/13/2021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77E94-A6AB-4E02-8E43-E89F9CF4757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42583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7F6C43-988E-4257-9A1C-C162EF036D58}" type="datetimeFigureOut">
              <a:rPr lang="en-US"/>
              <a:t>10/13/2021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491D0-8E1B-49C7-849B-A28568D9449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6325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32533" y="1371600"/>
            <a:ext cx="9359467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832533" y="4462272"/>
            <a:ext cx="9359467" cy="1033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3175199" y="1943842"/>
            <a:ext cx="8500062" cy="2387600"/>
          </a:xfrm>
        </p:spPr>
        <p:txBody>
          <a:bodyPr anchor="b"/>
          <a:lstStyle>
            <a:lvl1pPr algn="l">
              <a:lnSpc>
                <a:spcPct val="90000"/>
              </a:lnSpc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75199" y="4538659"/>
            <a:ext cx="8500062" cy="865321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CCFE9AC-F15C-4FA0-A6F1-298829FA691D}" type="datetimeFigureOut">
              <a:rPr lang="en-US" smtClean="0"/>
              <a:pPr/>
              <a:t>10/13/2021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D266BE7-899D-4075-917F-DBDE33B6B6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10/13/2021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44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 rot="5400000">
            <a:off x="8267671" y="3370131"/>
            <a:ext cx="6858000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 rot="5400000">
            <a:off x="7523375" y="2743540"/>
            <a:ext cx="6857433" cy="1371487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66348" y="462249"/>
            <a:ext cx="1370886" cy="571471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8199" y="462249"/>
            <a:ext cx="9693088" cy="571471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8199" y="6356350"/>
            <a:ext cx="1971947" cy="365125"/>
          </a:xfrm>
        </p:spPr>
        <p:txBody>
          <a:bodyPr/>
          <a:lstStyle/>
          <a:p>
            <a:fld id="{2CCFE9AC-F15C-4FA0-A6F1-298829FA691D}" type="datetimeFigureOut">
              <a:rPr lang="en-US"/>
              <a:t>10/13/2021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82374" y="6356350"/>
            <a:ext cx="5687786" cy="365125"/>
          </a:xfrm>
        </p:spPr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02389" y="6356350"/>
            <a:ext cx="1968898" cy="365125"/>
          </a:xfrm>
        </p:spPr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941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10/13/2021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133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502152" y="-20637"/>
            <a:ext cx="7315200" cy="434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3502152" y="4462272"/>
            <a:ext cx="7315200" cy="1719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3838015" y="658346"/>
            <a:ext cx="6597464" cy="3664417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5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8014" y="4589463"/>
            <a:ext cx="6597465" cy="150018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CCFE9AC-F15C-4FA0-A6F1-298829FA691D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D266BE7-899D-4075-917F-DBDE33B6B6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45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0160" y="2194560"/>
            <a:ext cx="4489704" cy="3986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5368" y="2194560"/>
            <a:ext cx="4493424" cy="3986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10/13/2021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10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0160" y="1828456"/>
            <a:ext cx="4489704" cy="8306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80160" y="2743194"/>
            <a:ext cx="4489704" cy="34337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9088" y="1828456"/>
            <a:ext cx="4489704" cy="8306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9088" y="2743194"/>
            <a:ext cx="4489704" cy="34337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10/13/2021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128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10/13/2021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161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10/13/2021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02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2"/>
          <p:cNvSpPr>
            <a:spLocks noGrp="1"/>
          </p:cNvSpPr>
          <p:nvPr>
            <p:ph type="body" sz="half" idx="2"/>
          </p:nvPr>
        </p:nvSpPr>
        <p:spPr>
          <a:xfrm>
            <a:off x="1291818" y="2465294"/>
            <a:ext cx="3834874" cy="3711669"/>
          </a:xfrm>
        </p:spPr>
        <p:txBody>
          <a:bodyPr>
            <a:normAutofit/>
          </a:bodyPr>
          <a:lstStyle>
            <a:lvl1pPr marL="0" indent="0">
              <a:spcBef>
                <a:spcPts val="1500"/>
              </a:spcBef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/>
          </p:nvPr>
        </p:nvSpPr>
        <p:spPr>
          <a:xfrm>
            <a:off x="5518897" y="2465294"/>
            <a:ext cx="5174504" cy="371166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10/13/2021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474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1819" y="2465293"/>
            <a:ext cx="3834874" cy="3711669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518896" y="1828456"/>
            <a:ext cx="5389895" cy="5029544"/>
          </a:xfrm>
        </p:spPr>
        <p:txBody>
          <a:bodyPr tIns="13716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10/13/2021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136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47472"/>
            <a:ext cx="12188952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457200"/>
            <a:ext cx="12188952" cy="137125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280160" y="466343"/>
            <a:ext cx="9628632" cy="13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0160" y="2190749"/>
            <a:ext cx="9628632" cy="3986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0160" y="6356350"/>
            <a:ext cx="19719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/>
                </a:solidFill>
              </a:defRPr>
            </a:lvl1pPr>
          </a:lstStyle>
          <a:p>
            <a:fld id="{2CCFE9AC-F15C-4FA0-A6F1-298829FA691D}" type="datetimeFigureOut">
              <a:rPr lang="en-US" smtClean="0"/>
              <a:pPr/>
              <a:t>10/13/2021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2107" y="6356350"/>
            <a:ext cx="56877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39894" y="6356350"/>
            <a:ext cx="1968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/>
                </a:solidFill>
              </a:defRPr>
            </a:lvl1pPr>
          </a:lstStyle>
          <a:p>
            <a:fld id="{BD266BE7-899D-4075-917F-DBDE33B6B6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92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500"/>
        </a:spcBef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MlXU97E-uQ?feature=oembed" TargetMode="External"/><Relationship Id="rId4" Type="http://schemas.openxmlformats.org/officeDocument/2006/relationships/hyperlink" Target="https://www.youtube.com/watch?v=nMlXU97E-uQ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Will It Float?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Science Masterpiece</a:t>
            </a:r>
          </a:p>
        </p:txBody>
      </p:sp>
      <p:pic>
        <p:nvPicPr>
          <p:cNvPr id="2054" name="Picture 6" descr="Image result for floating cruise ship">
            <a:extLst>
              <a:ext uri="{FF2B5EF4-FFF2-40B4-BE49-F238E27FC236}">
                <a16:creationId xmlns:a16="http://schemas.microsoft.com/office/drawing/2014/main" id="{1001A969-7B26-4C6F-8546-A6F6DC7C0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369" y="1367234"/>
            <a:ext cx="4549631" cy="302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69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Buoyancy: What Makes Something Float or Sink?">
            <a:hlinkClick r:id="" action="ppaction://media"/>
            <a:extLst>
              <a:ext uri="{FF2B5EF4-FFF2-40B4-BE49-F238E27FC236}">
                <a16:creationId xmlns:a16="http://schemas.microsoft.com/office/drawing/2014/main" id="{866270A2-C13B-47C0-B840-3FA2AEF264C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23740" y="0"/>
            <a:ext cx="11344520" cy="63812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FF225B-75A5-4C49-B2B4-50DB20546DF9}"/>
              </a:ext>
            </a:extLst>
          </p:cNvPr>
          <p:cNvSpPr txBox="1"/>
          <p:nvPr/>
        </p:nvSpPr>
        <p:spPr>
          <a:xfrm>
            <a:off x="5517155" y="6387663"/>
            <a:ext cx="115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Video Link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35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Buoyancy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6169" y="2194560"/>
            <a:ext cx="5593695" cy="3986784"/>
          </a:xfrm>
        </p:spPr>
        <p:txBody>
          <a:bodyPr>
            <a:normAutofit/>
          </a:bodyPr>
          <a:lstStyle/>
          <a:p>
            <a:r>
              <a:rPr lang="en-US" dirty="0"/>
              <a:t>Objects that can float are buoyant. </a:t>
            </a:r>
          </a:p>
          <a:p>
            <a:r>
              <a:rPr lang="en-US" dirty="0"/>
              <a:t>These objects can float because they are less dense than water.  </a:t>
            </a:r>
          </a:p>
          <a:p>
            <a:r>
              <a:rPr lang="en-US" dirty="0"/>
              <a:t>Density is a measure of how close together an object’s molecules are.  </a:t>
            </a:r>
          </a:p>
          <a:p>
            <a:r>
              <a:rPr lang="en-US" dirty="0"/>
              <a:t>Water can only hold up things that are less dense than itself.</a:t>
            </a:r>
          </a:p>
          <a:p>
            <a:r>
              <a:rPr lang="en-US" dirty="0"/>
              <a:t>Things that are denser than water will sink.  </a:t>
            </a:r>
          </a:p>
        </p:txBody>
      </p:sp>
      <p:pic>
        <p:nvPicPr>
          <p:cNvPr id="1026" name="Picture 2" descr="Image result for buoyancy">
            <a:extLst>
              <a:ext uri="{FF2B5EF4-FFF2-40B4-BE49-F238E27FC236}">
                <a16:creationId xmlns:a16="http://schemas.microsoft.com/office/drawing/2014/main" id="{F5706567-E673-49D8-B0A9-3F602A3BA48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119" y="1942382"/>
            <a:ext cx="4266573" cy="484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70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Vocabulary</a:t>
            </a:r>
          </a:p>
        </p:txBody>
      </p:sp>
      <p:graphicFrame>
        <p:nvGraphicFramePr>
          <p:cNvPr id="8" name="Content Placeholder 2" descr="Trapezoid list showing 4 groups arranged from left to right with task descriptions under each group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9830993"/>
              </p:ext>
            </p:extLst>
          </p:nvPr>
        </p:nvGraphicFramePr>
        <p:xfrm>
          <a:off x="1279525" y="2190750"/>
          <a:ext cx="9629775" cy="3986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4969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Experiment Time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1C922B-8502-4A81-841E-65DA1D1F78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275" t="10917" r="9931" b="8104"/>
          <a:stretch/>
        </p:blipFill>
        <p:spPr>
          <a:xfrm>
            <a:off x="5863904" y="1996769"/>
            <a:ext cx="6216241" cy="47519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258695-3EEE-4AC5-80F4-28E66C6EDD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274" t="25597" r="10001" b="24251"/>
          <a:stretch/>
        </p:blipFill>
        <p:spPr>
          <a:xfrm>
            <a:off x="111855" y="3029172"/>
            <a:ext cx="5662570" cy="268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0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E3BE11-5094-44B0-9CB7-074A23A8E0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156" t="22774" r="17362" b="14348"/>
          <a:stretch/>
        </p:blipFill>
        <p:spPr>
          <a:xfrm>
            <a:off x="2919367" y="0"/>
            <a:ext cx="60038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6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Conclusion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101" y="1905897"/>
            <a:ext cx="3834874" cy="3711669"/>
          </a:xfrm>
        </p:spPr>
        <p:txBody>
          <a:bodyPr>
            <a:normAutofit/>
          </a:bodyPr>
          <a:lstStyle/>
          <a:p>
            <a:r>
              <a:rPr lang="en-US" dirty="0"/>
              <a:t>In ancient Greece, there was a scientist named Archimedes who found that when an object is put in water it displaces or moves some of the water.  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E35F6B7-96BD-4C87-8F27-5BADC329BFCA}"/>
              </a:ext>
            </a:extLst>
          </p:cNvPr>
          <p:cNvSpPr txBox="1">
            <a:spLocks/>
          </p:cNvSpPr>
          <p:nvPr/>
        </p:nvSpPr>
        <p:spPr>
          <a:xfrm>
            <a:off x="4792169" y="2467959"/>
            <a:ext cx="4839137" cy="41787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If the object weighs less than the water, or is less dense than the water, the object floats.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If it weighs more than the water, or is denser than the water it displaces, the object sinks.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This is known as Archimedes' Principle or the Law of Buoyancy. </a:t>
            </a:r>
          </a:p>
        </p:txBody>
      </p:sp>
      <p:pic>
        <p:nvPicPr>
          <p:cNvPr id="3074" name="Picture 2" descr="Image result for archimedes">
            <a:extLst>
              <a:ext uri="{FF2B5EF4-FFF2-40B4-BE49-F238E27FC236}">
                <a16:creationId xmlns:a16="http://schemas.microsoft.com/office/drawing/2014/main" id="{F7266C0B-E6AB-4A92-884E-27CF03A3D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462" y="3761731"/>
            <a:ext cx="2806117" cy="280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82EA1A-8098-4CF7-8553-BDEA680F06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482" t="27798" r="12408" b="42599"/>
          <a:stretch/>
        </p:blipFill>
        <p:spPr>
          <a:xfrm>
            <a:off x="9057546" y="4412911"/>
            <a:ext cx="3134454" cy="215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3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ducational subjects 16x9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001127.potx" id="{6B18C398-4F76-4BDC-B8A4-D02A96E0AA82}" vid="{FBF1AC64-E511-41D2-AA23-0E693E79CD77}"/>
    </a:ext>
  </a:extLst>
</a:theme>
</file>

<file path=ppt/theme/theme2.xml><?xml version="1.0" encoding="utf-8"?>
<a:theme xmlns:a="http://schemas.openxmlformats.org/drawingml/2006/main" name="Office Them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Educational subjects presentation, chalkboard illustrations design (widescreen)</Template>
  <TotalTime>75</TotalTime>
  <Words>207</Words>
  <Application>Microsoft Office PowerPoint</Application>
  <PresentationFormat>Widescreen</PresentationFormat>
  <Paragraphs>26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Wingdings</vt:lpstr>
      <vt:lpstr>Educational subjects 16x9</vt:lpstr>
      <vt:lpstr>Will It Float?</vt:lpstr>
      <vt:lpstr>PowerPoint Presentation</vt:lpstr>
      <vt:lpstr>Buoyancy</vt:lpstr>
      <vt:lpstr>Vocabulary</vt:lpstr>
      <vt:lpstr>Experiment Time</vt:lpstr>
      <vt:lpstr>PowerPoint Presentation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It Float?</dc:title>
  <dc:creator>Mark Shinpaugh</dc:creator>
  <cp:lastModifiedBy>Mark Shinpaugh</cp:lastModifiedBy>
  <cp:revision>9</cp:revision>
  <dcterms:created xsi:type="dcterms:W3CDTF">2019-08-16T20:38:22Z</dcterms:created>
  <dcterms:modified xsi:type="dcterms:W3CDTF">2021-10-13T19:01:30Z</dcterms:modified>
</cp:coreProperties>
</file>