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0" r:id="rId8"/>
    <p:sldId id="312" r:id="rId9"/>
    <p:sldId id="313" r:id="rId10"/>
    <p:sldId id="311" r:id="rId11"/>
    <p:sldId id="314" r:id="rId12"/>
    <p:sldId id="315" r:id="rId13"/>
    <p:sldId id="317" r:id="rId14"/>
    <p:sldId id="316" r:id="rId15"/>
    <p:sldId id="318" r:id="rId16"/>
    <p:sldId id="319" r:id="rId17"/>
    <p:sldId id="320" r:id="rId1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60" d="100"/>
          <a:sy n="160" d="100"/>
        </p:scale>
        <p:origin x="25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ywDOiNEdJVc?list=PLZNAbh0qDoB4-cm2jN_50lbk06bjDE6LW" TargetMode="Externa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Skeletal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Science masterpiece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3015-02FD-4A4C-8F96-A2F83935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Condyloid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24D58-78AB-4CC0-B55F-2824A2D7B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 knuckle-like or oval shaped surface of one bone fits into a concave surface of another bone.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Both surfaces are oval shaped.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These biaxial joints allow for angular motions: flexion and extension, abduction and adduction, and circumduction.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Example: Knuckles </a:t>
            </a:r>
          </a:p>
        </p:txBody>
      </p:sp>
      <p:pic>
        <p:nvPicPr>
          <p:cNvPr id="8194" name="Picture 2" descr="Condyloid joint (knuckle joint) : one type of synovial joint. Biaxial  (flexion &amp;amp; extension - abduction &amp;amp; adduction) . One joint surface is an  ovu… | Anatomía, Manos">
            <a:extLst>
              <a:ext uri="{FF2B5EF4-FFF2-40B4-BE49-F238E27FC236}">
                <a16:creationId xmlns:a16="http://schemas.microsoft.com/office/drawing/2014/main" id="{82327937-E3E1-4657-9C81-95D1BDA6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787" y="3738283"/>
            <a:ext cx="4364691" cy="25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5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0961-F070-451B-973A-8C144B4B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Saddle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AFCA-5631-4DE1-9182-2022D3474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Similar to Condyloid but they allow for greater movement.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joint surfaces have both concave and convex surfaces, making it shaped like a saddle.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Example: The thumb joint. </a:t>
            </a:r>
          </a:p>
        </p:txBody>
      </p:sp>
      <p:pic>
        <p:nvPicPr>
          <p:cNvPr id="1026" name="Picture 2" descr="Joints Flashcards | Quizlet">
            <a:extLst>
              <a:ext uri="{FF2B5EF4-FFF2-40B4-BE49-F238E27FC236}">
                <a16:creationId xmlns:a16="http://schemas.microsoft.com/office/drawing/2014/main" id="{D41D44A1-5FDD-4D0E-95F3-C7C23D53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58" y="3295836"/>
            <a:ext cx="5698606" cy="26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6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873D-E499-4D41-B976-CE9FAC3D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BC78E-77B3-4837-80D0-B71EF270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joint surfaces are nearly flat.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This allows for only short gliding movements; gliding does not allow for rotation around any axis.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Example: Plane joint of the thumb. </a:t>
            </a:r>
          </a:p>
        </p:txBody>
      </p:sp>
      <p:pic>
        <p:nvPicPr>
          <p:cNvPr id="2050" name="Picture 2" descr="Ex. 13- Synovial Joint Types Flashcards | Quizlet">
            <a:extLst>
              <a:ext uri="{FF2B5EF4-FFF2-40B4-BE49-F238E27FC236}">
                <a16:creationId xmlns:a16="http://schemas.microsoft.com/office/drawing/2014/main" id="{B3A06981-1A26-4042-80F4-95C6DBF5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85" y="3068638"/>
            <a:ext cx="5388908" cy="32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68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4C08-A43E-4898-855C-30A0D3EB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Joint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954A-9BEB-4774-BF47-49F39C31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16" y="2191872"/>
            <a:ext cx="3014532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Sprains – Ligaments around a joint get stretched or torn.  Common sites are ankle or knee.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ow to Keep a Sprained Ankle from Becoming Chronically Unstable: Michael J  Frazier, DPM: Podiatrist">
            <a:extLst>
              <a:ext uri="{FF2B5EF4-FFF2-40B4-BE49-F238E27FC236}">
                <a16:creationId xmlns:a16="http://schemas.microsoft.com/office/drawing/2014/main" id="{CE8CE300-7DAC-4F22-9E02-282DECEC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0" y="4181409"/>
            <a:ext cx="2788454" cy="18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int dislocation - Wikipedia">
            <a:extLst>
              <a:ext uri="{FF2B5EF4-FFF2-40B4-BE49-F238E27FC236}">
                <a16:creationId xmlns:a16="http://schemas.microsoft.com/office/drawing/2014/main" id="{0DAA1EC0-C85B-4A4F-A3AD-5D125192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54" y="4199974"/>
            <a:ext cx="3264181" cy="184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1C0FE-8DC0-4979-BFAA-5F443946852B}"/>
              </a:ext>
            </a:extLst>
          </p:cNvPr>
          <p:cNvSpPr txBox="1">
            <a:spLocks/>
          </p:cNvSpPr>
          <p:nvPr/>
        </p:nvSpPr>
        <p:spPr>
          <a:xfrm>
            <a:off x="4722009" y="2127627"/>
            <a:ext cx="3014532" cy="26774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Dislocations – Occur when bones are forced out of alignment, they usually go along with a sprain. Common sites are shoulders, fingers, thumbs and jaw.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795F4F-6983-4A45-B549-3EFD163BAB8E}"/>
              </a:ext>
            </a:extLst>
          </p:cNvPr>
          <p:cNvSpPr txBox="1">
            <a:spLocks/>
          </p:cNvSpPr>
          <p:nvPr/>
        </p:nvSpPr>
        <p:spPr>
          <a:xfrm>
            <a:off x="8481640" y="2108200"/>
            <a:ext cx="3014532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Arthritis – There are over 100 different types.  It can cause inflammation or degeneration. Ex: Osteoarthritis, Rheumatoid Arthritis, and Gouty Arthritis.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3078" name="Picture 6" descr="Rheumatoid arthritis - Symptoms and causes - Mayo Clinic">
            <a:extLst>
              <a:ext uri="{FF2B5EF4-FFF2-40B4-BE49-F238E27FC236}">
                <a16:creationId xmlns:a16="http://schemas.microsoft.com/office/drawing/2014/main" id="{E48226BD-7F62-4491-B36A-52D7794B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33" y="3771152"/>
            <a:ext cx="2362947" cy="23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3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75A2-A02D-48CC-A39C-97C28DFD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Bone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21D4-2314-4A70-ACB4-8DBCE0B6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074485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Scientist can tell if a skeleton is male or female based on the pelvic bone.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Our red and white blood cells are made in our bones (bone marrow).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Ounce for ounce, bone is stronger than steel. One cubic inch of bone can withstand the weight of five standard pickup trucks, give or take a few pounds.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It takes about 4,000 newtons of force (900 </a:t>
            </a:r>
            <a:r>
              <a:rPr lang="en-US" dirty="0" err="1"/>
              <a:t>lbs</a:t>
            </a:r>
            <a:r>
              <a:rPr lang="en-US" dirty="0"/>
              <a:t>) to break the typical human femur.  </a:t>
            </a:r>
          </a:p>
        </p:txBody>
      </p:sp>
      <p:pic>
        <p:nvPicPr>
          <p:cNvPr id="4098" name="Picture 2" descr="Male vs Female Pelvic Girdle Diagram | Quizlet">
            <a:extLst>
              <a:ext uri="{FF2B5EF4-FFF2-40B4-BE49-F238E27FC236}">
                <a16:creationId xmlns:a16="http://schemas.microsoft.com/office/drawing/2014/main" id="{8527E8A9-E717-4DC4-BBC5-784B971DD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65" y="1340856"/>
            <a:ext cx="4072218" cy="17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ne Marrow Aspiration and Biopsy in Childhood Cancer - Together">
            <a:extLst>
              <a:ext uri="{FF2B5EF4-FFF2-40B4-BE49-F238E27FC236}">
                <a16:creationId xmlns:a16="http://schemas.microsoft.com/office/drawing/2014/main" id="{A4F33CCC-B246-4291-87DB-2B913EE2A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27" y="3429000"/>
            <a:ext cx="3459293" cy="27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09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41350"/>
          </a:xfrm>
        </p:spPr>
        <p:txBody>
          <a:bodyPr>
            <a:normAutofit/>
          </a:bodyPr>
          <a:lstStyle/>
          <a:p>
            <a:r>
              <a:rPr lang="en-US" dirty="0"/>
              <a:t>Skeleton</a:t>
            </a:r>
          </a:p>
        </p:txBody>
      </p:sp>
      <p:pic>
        <p:nvPicPr>
          <p:cNvPr id="6" name="Online Media 5" title="Bones | The Dr. Binocs Show | Learn Videos For Kids">
            <a:hlinkClick r:id="" action="ppaction://media"/>
            <a:extLst>
              <a:ext uri="{FF2B5EF4-FFF2-40B4-BE49-F238E27FC236}">
                <a16:creationId xmlns:a16="http://schemas.microsoft.com/office/drawing/2014/main" id="{FCED3616-B793-4673-8124-50CD90F8865C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334527" y="1027954"/>
            <a:ext cx="10058400" cy="568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57B2-645A-496D-921F-03333947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EDFE-6E8F-454F-B6DF-70A1EB9B8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Joints are when 2 or more bones come together and help perform movement.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They can be classified by structure and by function.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are joints that don’t move, slightly move, and freely move.</a:t>
            </a:r>
          </a:p>
          <a:p>
            <a:endParaRPr lang="en-US" dirty="0"/>
          </a:p>
        </p:txBody>
      </p:sp>
      <p:pic>
        <p:nvPicPr>
          <p:cNvPr id="1026" name="Picture 2" descr="Skull : Suture in Cranium part - Frontal Suture ,Coronal Suture, Sagittal  Suture.... - YouTube">
            <a:extLst>
              <a:ext uri="{FF2B5EF4-FFF2-40B4-BE49-F238E27FC236}">
                <a16:creationId xmlns:a16="http://schemas.microsoft.com/office/drawing/2014/main" id="{2CDA8582-0E53-407D-ADA9-5C389BAF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61483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tient Education | Concord Orthopaedics">
            <a:extLst>
              <a:ext uri="{FF2B5EF4-FFF2-40B4-BE49-F238E27FC236}">
                <a16:creationId xmlns:a16="http://schemas.microsoft.com/office/drawing/2014/main" id="{33C7DD6C-352D-4F55-9BE6-21083628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59" y="3410323"/>
            <a:ext cx="2831353" cy="21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lenohumeral (Shoulder) joint: Bones, movements, muscles | Kenhub">
            <a:extLst>
              <a:ext uri="{FF2B5EF4-FFF2-40B4-BE49-F238E27FC236}">
                <a16:creationId xmlns:a16="http://schemas.microsoft.com/office/drawing/2014/main" id="{D4338731-3588-41AA-966A-102BB399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70" y="3161552"/>
            <a:ext cx="2875688" cy="24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30F0B4-7756-4A2B-B88F-59CA403B1854}"/>
              </a:ext>
            </a:extLst>
          </p:cNvPr>
          <p:cNvSpPr txBox="1"/>
          <p:nvPr/>
        </p:nvSpPr>
        <p:spPr>
          <a:xfrm>
            <a:off x="1595718" y="5669037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Immovable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A674C-EC70-4835-936C-5DB0E36A2FA5}"/>
              </a:ext>
            </a:extLst>
          </p:cNvPr>
          <p:cNvSpPr txBox="1"/>
          <p:nvPr/>
        </p:nvSpPr>
        <p:spPr>
          <a:xfrm>
            <a:off x="5125834" y="5669037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Slightly Moveable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BFE1E-EFC7-4432-B231-1895FBD3D64C}"/>
              </a:ext>
            </a:extLst>
          </p:cNvPr>
          <p:cNvSpPr txBox="1"/>
          <p:nvPr/>
        </p:nvSpPr>
        <p:spPr>
          <a:xfrm>
            <a:off x="9167730" y="5669037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Freely Moveable</a:t>
            </a:r>
          </a:p>
        </p:txBody>
      </p:sp>
    </p:spTree>
    <p:extLst>
      <p:ext uri="{BB962C8B-B14F-4D97-AF65-F5344CB8AC3E}">
        <p14:creationId xmlns:p14="http://schemas.microsoft.com/office/powerpoint/2010/main" val="405289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B27C5A-FDB4-48D7-93F0-C301FB81135B}"/>
              </a:ext>
            </a:extLst>
          </p:cNvPr>
          <p:cNvGrpSpPr/>
          <p:nvPr/>
        </p:nvGrpSpPr>
        <p:grpSpPr>
          <a:xfrm>
            <a:off x="1387171" y="3333415"/>
            <a:ext cx="3824972" cy="2890744"/>
            <a:chOff x="90277" y="3396504"/>
            <a:chExt cx="3824972" cy="2890744"/>
          </a:xfrm>
        </p:grpSpPr>
        <p:pic>
          <p:nvPicPr>
            <p:cNvPr id="3074" name="Picture 2" descr="Fibrous Joints Diagram | Quizlet">
              <a:extLst>
                <a:ext uri="{FF2B5EF4-FFF2-40B4-BE49-F238E27FC236}">
                  <a16:creationId xmlns:a16="http://schemas.microsoft.com/office/drawing/2014/main" id="{78B8F604-4006-459C-93C3-901142C4C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0" b="24952"/>
            <a:stretch/>
          </p:blipFill>
          <p:spPr bwMode="auto">
            <a:xfrm>
              <a:off x="406369" y="3396504"/>
              <a:ext cx="3508880" cy="283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92A892-FC86-4C6F-A639-EBBD5D640107}"/>
                </a:ext>
              </a:extLst>
            </p:cNvPr>
            <p:cNvSpPr/>
            <p:nvPr/>
          </p:nvSpPr>
          <p:spPr>
            <a:xfrm>
              <a:off x="90277" y="4512236"/>
              <a:ext cx="1529347" cy="1775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F37950-3669-432E-B69B-AD8095C1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Immovable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150A-326B-4F11-A186-77CA58D76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267661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These joints are joined together by very strong connective tissue fibers.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Examples: Sutures and Pelvic 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24688-2212-47CB-9BDC-1D6826ED51DE}"/>
              </a:ext>
            </a:extLst>
          </p:cNvPr>
          <p:cNvSpPr txBox="1"/>
          <p:nvPr/>
        </p:nvSpPr>
        <p:spPr>
          <a:xfrm>
            <a:off x="3911914" y="5021927"/>
            <a:ext cx="1124712" cy="903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Dense Fibrous</a:t>
            </a:r>
          </a:p>
          <a:p>
            <a:pPr algn="ctr"/>
            <a:r>
              <a:rPr lang="en-US" sz="1400" dirty="0"/>
              <a:t>Connective Tissue </a:t>
            </a:r>
          </a:p>
        </p:txBody>
      </p:sp>
      <p:pic>
        <p:nvPicPr>
          <p:cNvPr id="3080" name="Picture 8" descr="7 Exercises For SPD During Pregnancy [To Help You Get Relief] - Postpartum  Trainer, MD">
            <a:extLst>
              <a:ext uri="{FF2B5EF4-FFF2-40B4-BE49-F238E27FC236}">
                <a16:creationId xmlns:a16="http://schemas.microsoft.com/office/drawing/2014/main" id="{F851DF6D-D8DC-413F-B061-C3EB8771F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22049"/>
          <a:stretch/>
        </p:blipFill>
        <p:spPr bwMode="auto">
          <a:xfrm>
            <a:off x="7479867" y="3228693"/>
            <a:ext cx="3170896" cy="31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6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1939-DFCE-4464-9347-29BCAFBA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Moveable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BBC3-FCD6-40C8-B800-887CE1E21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440979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These joints are connected by a ligament; a cord or band of fibrous tissue, or cartilage.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They lack a joint cavity.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amount of movement depends on the length of the connecting fibers.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Example: Tibia and Fibula</a:t>
            </a:r>
          </a:p>
        </p:txBody>
      </p:sp>
      <p:pic>
        <p:nvPicPr>
          <p:cNvPr id="4098" name="Picture 2" descr="Ankle sprain - Series—Type I ankle sprain: MedlinePlus Medical Encyclopedia">
            <a:extLst>
              <a:ext uri="{FF2B5EF4-FFF2-40B4-BE49-F238E27FC236}">
                <a16:creationId xmlns:a16="http://schemas.microsoft.com/office/drawing/2014/main" id="{4E633457-6570-484F-BD68-3B80A1F6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58" y="4126654"/>
            <a:ext cx="2641599" cy="21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rtilaginous Joints Diagram | Quizlet">
            <a:extLst>
              <a:ext uri="{FF2B5EF4-FFF2-40B4-BE49-F238E27FC236}">
                <a16:creationId xmlns:a16="http://schemas.microsoft.com/office/drawing/2014/main" id="{52B853F9-2DED-4957-9E9D-388D7D15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03" y="2273882"/>
            <a:ext cx="5029216" cy="359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67C8-A4E1-4133-B41D-7958466E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Freely Moveable Joints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9D4C-4F77-4130-B280-BE6736FE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839285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These joints have articulating surfaces and joint cavities.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bones have a special coating to help them move in the joint.  The joint also has a special fluid to help the bones glide easily over each other.  </a:t>
            </a:r>
          </a:p>
        </p:txBody>
      </p:sp>
      <p:pic>
        <p:nvPicPr>
          <p:cNvPr id="5" name="Picture 2" descr="Classification Of Joints - Fibrous Joints - Cartilaginous Joints - Synovial  joints - TeachMeAnatomy">
            <a:extLst>
              <a:ext uri="{FF2B5EF4-FFF2-40B4-BE49-F238E27FC236}">
                <a16:creationId xmlns:a16="http://schemas.microsoft.com/office/drawing/2014/main" id="{90915C6B-665A-4239-B391-14E191D9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83" y="807022"/>
            <a:ext cx="4543082" cy="54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0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3912-E36A-48A2-8E9B-9DEF9010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 and Socket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CA754-0A48-4816-9AC8-3AE55B2FF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spherical of one bones sits in the cuplike socket of another bone.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These joints allow multiaxial movement.  </a:t>
            </a:r>
          </a:p>
        </p:txBody>
      </p:sp>
      <p:pic>
        <p:nvPicPr>
          <p:cNvPr id="2052" name="Picture 4" descr="What is ball and socket joint and hinge joint - Tutorix">
            <a:extLst>
              <a:ext uri="{FF2B5EF4-FFF2-40B4-BE49-F238E27FC236}">
                <a16:creationId xmlns:a16="http://schemas.microsoft.com/office/drawing/2014/main" id="{86E02726-309F-4EC4-ADE0-2D3B30A0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47" y="2998257"/>
            <a:ext cx="5941266" cy="34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1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F53C-A8B8-4122-9906-3BEB261F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BDFF-2A33-4806-8F4A-5DC6301D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 cylindrical shaped bone fits in a trough shaped surface of the other bone.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Motion is in a single plane and looks like that of a door hinge.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Example: Knee and Elbow</a:t>
            </a:r>
          </a:p>
        </p:txBody>
      </p:sp>
      <p:pic>
        <p:nvPicPr>
          <p:cNvPr id="6146" name="Picture 2" descr="What are the joints in the human body? | Twinkl Teaching Wiki">
            <a:extLst>
              <a:ext uri="{FF2B5EF4-FFF2-40B4-BE49-F238E27FC236}">
                <a16:creationId xmlns:a16="http://schemas.microsoft.com/office/drawing/2014/main" id="{1BF7738A-61BE-44E6-8629-18D8BAF4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34" y="3176564"/>
            <a:ext cx="5020236" cy="31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0AB9-842E-4EA4-AE63-18C6B5CA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Joint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1CB6-8DA2-4DF7-BDF5-1B749D04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rounded end of one bone fits into the sleeve or ring of the other bone.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movement is uniaxial rotation of one bone around its own long axis.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Example: C1 and C2 of the spine </a:t>
            </a:r>
          </a:p>
        </p:txBody>
      </p:sp>
      <p:pic>
        <p:nvPicPr>
          <p:cNvPr id="7170" name="Picture 2" descr="Pin on Details">
            <a:extLst>
              <a:ext uri="{FF2B5EF4-FFF2-40B4-BE49-F238E27FC236}">
                <a16:creationId xmlns:a16="http://schemas.microsoft.com/office/drawing/2014/main" id="{7E1CC3DC-71C9-4519-B5F4-A1AC68C7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21" y="3095706"/>
            <a:ext cx="5312210" cy="31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hat is Pivot Joint What type of movement pivotal - Tutorix">
            <a:extLst>
              <a:ext uri="{FF2B5EF4-FFF2-40B4-BE49-F238E27FC236}">
                <a16:creationId xmlns:a16="http://schemas.microsoft.com/office/drawing/2014/main" id="{00019866-6F5F-4C3B-B197-9B5FEE95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23" y="3721847"/>
            <a:ext cx="2919200" cy="25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64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{07A99FC7-1DBC-4ACF-BCAF-581D75A2AD84}tf11437505_win32</Template>
  <TotalTime>688</TotalTime>
  <Words>579</Words>
  <Application>Microsoft Office PowerPoint</Application>
  <PresentationFormat>Widescreen</PresentationFormat>
  <Paragraphs>56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 Pro Cond Light</vt:lpstr>
      <vt:lpstr>Speak Pro</vt:lpstr>
      <vt:lpstr>RetrospectVTI</vt:lpstr>
      <vt:lpstr>Skeletal System</vt:lpstr>
      <vt:lpstr>Skeleton</vt:lpstr>
      <vt:lpstr>Joints</vt:lpstr>
      <vt:lpstr>Immovable Joints</vt:lpstr>
      <vt:lpstr>Slightly Moveable Joints</vt:lpstr>
      <vt:lpstr>Freely Moveable Joints</vt:lpstr>
      <vt:lpstr>Ball and Socket Joint</vt:lpstr>
      <vt:lpstr>Hinge Joint</vt:lpstr>
      <vt:lpstr>Pivot Joint</vt:lpstr>
      <vt:lpstr>Condyloid Joint</vt:lpstr>
      <vt:lpstr>Saddle Joint</vt:lpstr>
      <vt:lpstr>Plane Joint</vt:lpstr>
      <vt:lpstr>Common Joint Injuries</vt:lpstr>
      <vt:lpstr>Fun Bone Facts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Mark Shinpaugh</dc:creator>
  <cp:lastModifiedBy>Mark Shinpaugh</cp:lastModifiedBy>
  <cp:revision>2</cp:revision>
  <cp:lastPrinted>2022-01-28T17:59:02Z</cp:lastPrinted>
  <dcterms:created xsi:type="dcterms:W3CDTF">2022-01-24T17:46:48Z</dcterms:created>
  <dcterms:modified xsi:type="dcterms:W3CDTF">2022-01-29T03:43:21Z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