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258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918PoWWaB0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mXIHNDg9tI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F62DA-8DC6-4F14-AF91-22B3D8397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Muscle Contraction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3CD3B-20D9-44D3-97D6-28E6A19491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Science Masterpiece</a:t>
            </a:r>
          </a:p>
        </p:txBody>
      </p:sp>
    </p:spTree>
    <p:extLst>
      <p:ext uri="{BB962C8B-B14F-4D97-AF65-F5344CB8AC3E}">
        <p14:creationId xmlns:p14="http://schemas.microsoft.com/office/powerpoint/2010/main" val="278238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How Do Our Bodies Move?">
            <a:hlinkClick r:id="" action="ppaction://media"/>
            <a:extLst>
              <a:ext uri="{FF2B5EF4-FFF2-40B4-BE49-F238E27FC236}">
                <a16:creationId xmlns:a16="http://schemas.microsoft.com/office/drawing/2014/main" id="{BE89C3D3-52F8-468D-AD29-5032C04EE47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7229" y="380065"/>
            <a:ext cx="10791265" cy="609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5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4C074-AFC6-4909-B8A3-9DF2B7EE4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3B269-0019-4171-9839-4C6340665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97225"/>
            <a:ext cx="6281873" cy="6323104"/>
          </a:xfrm>
        </p:spPr>
        <p:txBody>
          <a:bodyPr>
            <a:normAutofit/>
          </a:bodyPr>
          <a:lstStyle/>
          <a:p>
            <a:r>
              <a:rPr lang="en-US" dirty="0"/>
              <a:t>Muscles are a group of elastic fibers that hold the body together and control all movement. </a:t>
            </a:r>
          </a:p>
          <a:p>
            <a:r>
              <a:rPr lang="en-US" dirty="0"/>
              <a:t>There are 3 types of muscles: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Muscles can be voluntary or involuntary.</a:t>
            </a:r>
          </a:p>
          <a:p>
            <a:pPr lvl="1"/>
            <a:r>
              <a:rPr lang="en-US" dirty="0"/>
              <a:t>Cardiac and Smooth Muscle are involuntary; they work with out you thinking about it. </a:t>
            </a:r>
          </a:p>
          <a:p>
            <a:pPr lvl="1"/>
            <a:r>
              <a:rPr lang="en-US" dirty="0"/>
              <a:t>Skeletal Muscles are voluntary; your brain makes the muscles move. </a:t>
            </a:r>
          </a:p>
        </p:txBody>
      </p:sp>
      <p:pic>
        <p:nvPicPr>
          <p:cNvPr id="1026" name="Picture 2" descr="Vascular Smooth Muscle Contraction - FitnessGenes®">
            <a:extLst>
              <a:ext uri="{FF2B5EF4-FFF2-40B4-BE49-F238E27FC236}">
                <a16:creationId xmlns:a16="http://schemas.microsoft.com/office/drawing/2014/main" id="{F87B59ED-D96C-4437-BB78-1AD246D6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96" y="1745706"/>
            <a:ext cx="5316471" cy="24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9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1AD9-F2DD-4AAE-98C8-5353EE37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B966-8F43-42AD-A2E6-881B07E10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424296"/>
          </a:xfrm>
        </p:spPr>
        <p:txBody>
          <a:bodyPr>
            <a:normAutofit/>
          </a:bodyPr>
          <a:lstStyle/>
          <a:p>
            <a:r>
              <a:rPr lang="en-US" dirty="0"/>
              <a:t>Skeletal Muscles attach to your bones by tendons.</a:t>
            </a:r>
          </a:p>
          <a:p>
            <a:r>
              <a:rPr lang="en-US" dirty="0"/>
              <a:t>Tendons are tough,  fibrous cords.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Muscles work in pairs to help your body move. </a:t>
            </a:r>
          </a:p>
          <a:p>
            <a:r>
              <a:rPr lang="en-US" dirty="0"/>
              <a:t>One muscle contracts and the other relax. </a:t>
            </a:r>
          </a:p>
          <a:p>
            <a:r>
              <a:rPr lang="en-US" dirty="0"/>
              <a:t>We have more then 600 muscles in our body.   </a:t>
            </a:r>
          </a:p>
          <a:p>
            <a:endParaRPr lang="en-US" dirty="0"/>
          </a:p>
        </p:txBody>
      </p:sp>
      <p:pic>
        <p:nvPicPr>
          <p:cNvPr id="2050" name="Picture 2" descr="Conditions and Treatments">
            <a:extLst>
              <a:ext uri="{FF2B5EF4-FFF2-40B4-BE49-F238E27FC236}">
                <a16:creationId xmlns:a16="http://schemas.microsoft.com/office/drawing/2014/main" id="{CFA3084B-055F-4CAF-8760-FF23B682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90" y="1629497"/>
            <a:ext cx="2753334" cy="275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8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CCA49-EFB1-4AF5-B810-1E6FFB9A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Tendons and Ligaments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E1FF3-EF83-4B5D-BE99-820AA919D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424" y="580297"/>
            <a:ext cx="6281873" cy="2997849"/>
          </a:xfrm>
        </p:spPr>
        <p:txBody>
          <a:bodyPr/>
          <a:lstStyle/>
          <a:p>
            <a:r>
              <a:rPr lang="en-US" dirty="0"/>
              <a:t>Ligaments are similar to tendons, but the connect bone to bone. </a:t>
            </a:r>
          </a:p>
          <a:p>
            <a:r>
              <a:rPr lang="en-US" dirty="0"/>
              <a:t>Fibers in muscles or tendons can get torn.  These injuries are called “Strains” or “Pulls”</a:t>
            </a:r>
          </a:p>
          <a:p>
            <a:r>
              <a:rPr lang="en-US" dirty="0"/>
              <a:t>These injuries to Ligaments are called “Sprains”.</a:t>
            </a:r>
          </a:p>
          <a:p>
            <a:r>
              <a:rPr lang="en-US" dirty="0"/>
              <a:t>Most “Strains” heal on their own with rest and ice packs.  </a:t>
            </a:r>
          </a:p>
          <a:p>
            <a:endParaRPr lang="en-US" dirty="0"/>
          </a:p>
        </p:txBody>
      </p:sp>
      <p:pic>
        <p:nvPicPr>
          <p:cNvPr id="3076" name="Picture 4" descr="AEC Client Education Library - Tendon versus Ligament">
            <a:extLst>
              <a:ext uri="{FF2B5EF4-FFF2-40B4-BE49-F238E27FC236}">
                <a16:creationId xmlns:a16="http://schemas.microsoft.com/office/drawing/2014/main" id="{E702239A-58AB-474B-B730-9E31D5D9D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14" y="3310755"/>
            <a:ext cx="3234292" cy="340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37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6F49-4D77-4042-94B1-F61C2B97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DB69F-E894-44CF-AFA4-1D9769648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997849"/>
          </a:xfrm>
        </p:spPr>
        <p:txBody>
          <a:bodyPr/>
          <a:lstStyle/>
          <a:p>
            <a:r>
              <a:rPr lang="en-US" dirty="0"/>
              <a:t>There are 3 bones that make up the arm. </a:t>
            </a:r>
          </a:p>
          <a:p>
            <a:r>
              <a:rPr lang="en-US" dirty="0"/>
              <a:t>The largest and upper bone is the </a:t>
            </a:r>
            <a:r>
              <a:rPr lang="en-US" dirty="0" err="1"/>
              <a:t>Humerus</a:t>
            </a:r>
            <a:r>
              <a:rPr lang="en-US" dirty="0"/>
              <a:t>.</a:t>
            </a:r>
          </a:p>
          <a:p>
            <a:r>
              <a:rPr lang="en-US" dirty="0"/>
              <a:t>The 2 smaller bones connecting to the </a:t>
            </a:r>
            <a:r>
              <a:rPr lang="en-US" dirty="0" err="1"/>
              <a:t>Humerus</a:t>
            </a:r>
            <a:r>
              <a:rPr lang="en-US" dirty="0"/>
              <a:t> are the Ulna and Radius. </a:t>
            </a:r>
          </a:p>
          <a:p>
            <a:r>
              <a:rPr lang="en-US" dirty="0"/>
              <a:t>The Radius is on the side with your thumb. </a:t>
            </a:r>
          </a:p>
          <a:p>
            <a:r>
              <a:rPr lang="en-US" dirty="0"/>
              <a:t>The Ulna is on the side with your pinkie. </a:t>
            </a:r>
          </a:p>
        </p:txBody>
      </p:sp>
      <p:pic>
        <p:nvPicPr>
          <p:cNvPr id="4098" name="Picture 2" descr="Broken Arm Symptoms">
            <a:extLst>
              <a:ext uri="{FF2B5EF4-FFF2-40B4-BE49-F238E27FC236}">
                <a16:creationId xmlns:a16="http://schemas.microsoft.com/office/drawing/2014/main" id="{27F51E94-4CF9-480E-8750-63E821F35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19" y="3578146"/>
            <a:ext cx="4613834" cy="30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0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FC6E-698E-47F4-A710-641F0031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Muscles of the 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0F520-F2AC-4BB4-8081-D92F619F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2340438"/>
          </a:xfrm>
        </p:spPr>
        <p:txBody>
          <a:bodyPr/>
          <a:lstStyle/>
          <a:p>
            <a:r>
              <a:rPr lang="en-US" dirty="0"/>
              <a:t>The 2 major muscles of the upper arm are the Biceps and Triceps.  </a:t>
            </a:r>
          </a:p>
          <a:p>
            <a:r>
              <a:rPr lang="en-US" dirty="0"/>
              <a:t>These muscles work in pairs.  When you flex your arm, your Biceps contract and Triceps relax.  </a:t>
            </a:r>
          </a:p>
          <a:p>
            <a:r>
              <a:rPr lang="en-US" dirty="0"/>
              <a:t>When you extend your arm, your Biceps relax and your Triceps contracts. </a:t>
            </a:r>
          </a:p>
        </p:txBody>
      </p:sp>
      <p:pic>
        <p:nvPicPr>
          <p:cNvPr id="4" name="Online Media 3" title="Triceps/ Biceps Flexion &amp; Extension, Upper Arm Series, Part 3a (3D Animation)">
            <a:hlinkClick r:id="" action="ppaction://media"/>
            <a:extLst>
              <a:ext uri="{FF2B5EF4-FFF2-40B4-BE49-F238E27FC236}">
                <a16:creationId xmlns:a16="http://schemas.microsoft.com/office/drawing/2014/main" id="{F9399F0C-54FB-48A9-907E-D1E075ACF3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05581" y="3263691"/>
            <a:ext cx="5997788" cy="33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6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5831B-CE38-4A3E-904D-62E81A85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648C7-B33B-40CF-8ED5-DD164035E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376" y="830729"/>
            <a:ext cx="6281873" cy="1151120"/>
          </a:xfrm>
        </p:spPr>
        <p:txBody>
          <a:bodyPr>
            <a:normAutofit fontScale="92500"/>
          </a:bodyPr>
          <a:lstStyle/>
          <a:p>
            <a:r>
              <a:rPr lang="en-US" dirty="0"/>
              <a:t>Build an Arm Model</a:t>
            </a:r>
          </a:p>
          <a:p>
            <a:r>
              <a:rPr lang="en-US" dirty="0"/>
              <a:t>Once Constructed, observe the contraction and relaxation of the muscles with the flexion and extension of the arm.  </a:t>
            </a:r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7035716-607E-479C-9095-7F584B371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60477" y="2759166"/>
            <a:ext cx="4401670" cy="3301253"/>
          </a:xfrm>
          <a:prstGeom prst="rect">
            <a:avLst/>
          </a:prstGeom>
        </p:spPr>
      </p:pic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7D50BE82-6B8F-47B7-9CDB-F75C11F55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96200" y="2736941"/>
            <a:ext cx="4427071" cy="332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2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5D8E-3F8C-4E13-940A-10CEE33D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34A65-56A4-4571-AD1D-309668F0F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Ulna and Radius flex towards the </a:t>
            </a:r>
            <a:r>
              <a:rPr lang="en-US" dirty="0" err="1"/>
              <a:t>Humerus</a:t>
            </a:r>
            <a:r>
              <a:rPr lang="en-US" dirty="0"/>
              <a:t> the biceps contracts and the triceps stretches. </a:t>
            </a:r>
          </a:p>
          <a:p>
            <a:r>
              <a:rPr lang="en-US" dirty="0"/>
              <a:t>How did this model work like your arm? </a:t>
            </a:r>
          </a:p>
          <a:p>
            <a:r>
              <a:rPr lang="en-US" dirty="0"/>
              <a:t>What would happen if one muscle doesn’t work properly? </a:t>
            </a:r>
          </a:p>
        </p:txBody>
      </p:sp>
    </p:spTree>
    <p:extLst>
      <p:ext uri="{BB962C8B-B14F-4D97-AF65-F5344CB8AC3E}">
        <p14:creationId xmlns:p14="http://schemas.microsoft.com/office/powerpoint/2010/main" val="392432549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{D0859D73-F9D6-41BB-BD31-F66BB0EDB7B0}tf16401371</Template>
  <TotalTime>146</TotalTime>
  <Words>341</Words>
  <Application>Microsoft Office PowerPoint</Application>
  <PresentationFormat>Widescreen</PresentationFormat>
  <Paragraphs>48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Rockwell</vt:lpstr>
      <vt:lpstr>Wingdings</vt:lpstr>
      <vt:lpstr>Atlas</vt:lpstr>
      <vt:lpstr>Muscle Contraction</vt:lpstr>
      <vt:lpstr>PowerPoint Presentation</vt:lpstr>
      <vt:lpstr>Muscle Types</vt:lpstr>
      <vt:lpstr>Muscle Facts</vt:lpstr>
      <vt:lpstr>Tendons and Ligaments</vt:lpstr>
      <vt:lpstr>Anatomy of the Arm</vt:lpstr>
      <vt:lpstr>Muscles of the Arm</vt:lpstr>
      <vt:lpstr>Experiment Time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Contraction</dc:title>
  <dc:creator>Mark Shinpaugh</dc:creator>
  <cp:lastModifiedBy>Mark Shinpaugh</cp:lastModifiedBy>
  <cp:revision>2</cp:revision>
  <dcterms:created xsi:type="dcterms:W3CDTF">2021-11-18T19:27:13Z</dcterms:created>
  <dcterms:modified xsi:type="dcterms:W3CDTF">2021-11-18T21:53:40Z</dcterms:modified>
</cp:coreProperties>
</file>