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6" r:id="rId5"/>
    <p:sldId id="258" r:id="rId6"/>
    <p:sldId id="256" r:id="rId7"/>
    <p:sldId id="257" r:id="rId8"/>
    <p:sldId id="259" r:id="rId9"/>
    <p:sldId id="260" r:id="rId10"/>
    <p:sldId id="270" r:id="rId11"/>
    <p:sldId id="27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74" autoAdjust="0"/>
  </p:normalViewPr>
  <p:slideViewPr>
    <p:cSldViewPr snapToGrid="0" showGuides="1">
      <p:cViewPr varScale="1">
        <p:scale>
          <a:sx n="162" d="100"/>
          <a:sy n="162" d="100"/>
        </p:scale>
        <p:origin x="1770" y="14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A5B2-8064-4382-9E31-9E46E0F5B2C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21.10.2021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Graphic 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7" y="172667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3286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5960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30%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20%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9" y="2267879"/>
            <a:ext cx="3016875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Graphic 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  <p:grpSp>
        <p:nvGrpSpPr>
          <p:cNvPr id="45" name="Graphic 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819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saccharid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hem.libretexts.org/Textbook_Maps/General_Chemistry_Textbook_Maps/Map%3A_General_Chemistry_(Petrucci_et_al.)/07%3A_Thermochemistry/7.2%3A_Hea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fqf7t-fOHI?feature=oembed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oi.es/blogs/hokumakarimova/page/2/" TargetMode="External"/><Relationship Id="rId3" Type="http://schemas.openxmlformats.org/officeDocument/2006/relationships/hyperlink" Target="https://lagartijapresumida.wordpress.com/tag/aire/" TargetMode="External"/><Relationship Id="rId7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/3.0/" TargetMode="External"/><Relationship Id="rId11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www.freeimageslive.co.uk/free_stock_image/electric-stove-jpg" TargetMode="External"/><Relationship Id="rId10" Type="http://schemas.openxmlformats.org/officeDocument/2006/relationships/hyperlink" Target="http://alex3.reislogger.nl/rest-peace.225599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259" y="1457430"/>
            <a:ext cx="5690680" cy="1517356"/>
          </a:xfrm>
        </p:spPr>
        <p:txBody>
          <a:bodyPr/>
          <a:lstStyle/>
          <a:p>
            <a:r>
              <a:rPr lang="en-US" sz="4800" dirty="0"/>
              <a:t>How Do Molecules Move?</a:t>
            </a:r>
            <a:endParaRPr lang="ru-RU" sz="4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Science Masterpiece</a:t>
            </a:r>
            <a:endParaRPr lang="ru-RU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93ACF4C-E9B0-426E-B719-A441974AD9C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14953" y="212246"/>
            <a:ext cx="7585924" cy="5525081"/>
          </a:xfrm>
        </p:spPr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  <a:endParaRPr lang="ru-RU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7B0312A-C970-4CA1-A36F-1BB0C930FB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067" y="2513363"/>
            <a:ext cx="4583113" cy="3668581"/>
          </a:xfrm>
        </p:spPr>
        <p:txBody>
          <a:bodyPr>
            <a:normAutofit/>
          </a:bodyPr>
          <a:lstStyle/>
          <a:p>
            <a:r>
              <a:rPr lang="en-US" sz="1800" b="1" dirty="0"/>
              <a:t>Molecule</a:t>
            </a:r>
            <a:r>
              <a:rPr lang="en-US" sz="1800" dirty="0"/>
              <a:t> – </a:t>
            </a:r>
            <a:r>
              <a:rPr lang="en-US" dirty="0"/>
              <a:t>the smallest particle of a substance; it has all the properties that make up the substance</a:t>
            </a:r>
            <a:r>
              <a:rPr lang="en-US" sz="1800" dirty="0"/>
              <a:t>. </a:t>
            </a:r>
          </a:p>
          <a:p>
            <a:r>
              <a:rPr lang="en-US" sz="1800" b="1" dirty="0"/>
              <a:t>Heat</a:t>
            </a:r>
            <a:r>
              <a:rPr lang="en-US" dirty="0"/>
              <a:t> – energy that causes things to become warmer, evaporate, expand, or undergo a change; associated with the motion of molecules.</a:t>
            </a:r>
          </a:p>
          <a:p>
            <a:r>
              <a:rPr lang="en-US" sz="1800" b="1" dirty="0"/>
              <a:t>Energy</a:t>
            </a:r>
            <a:r>
              <a:rPr lang="en-US" dirty="0"/>
              <a:t> – power that can be used to be active or do work.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26" name="Picture 2" descr="Image result for thermal energy transfer equation">
            <a:extLst>
              <a:ext uri="{FF2B5EF4-FFF2-40B4-BE49-F238E27FC236}">
                <a16:creationId xmlns:a16="http://schemas.microsoft.com/office/drawing/2014/main" id="{63E73794-8396-445B-88CC-9A154860A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57"/>
          <a:stretch/>
        </p:blipFill>
        <p:spPr bwMode="auto">
          <a:xfrm>
            <a:off x="6717374" y="4144981"/>
            <a:ext cx="3411819" cy="213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928011-7EB9-4704-B699-62746A0103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824"/>
          <a:stretch/>
        </p:blipFill>
        <p:spPr>
          <a:xfrm>
            <a:off x="5480265" y="1049791"/>
            <a:ext cx="5895882" cy="274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35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Molecules Reaction to Heat</a:t>
            </a:r>
            <a:endParaRPr lang="ru-R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5E4C005-CB50-4CBB-83F0-3393A7AC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3" name="Online Media 2" title="temperature molecular move">
            <a:hlinkClick r:id="" action="ppaction://media"/>
            <a:extLst>
              <a:ext uri="{FF2B5EF4-FFF2-40B4-BE49-F238E27FC236}">
                <a16:creationId xmlns:a16="http://schemas.microsoft.com/office/drawing/2014/main" id="{4E8B28CA-7287-4680-8D31-1411D85EC7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55966" y="1609368"/>
            <a:ext cx="6880067" cy="515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1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these have in common?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1D34CC-372B-4ED5-8573-59F9F244C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6772" y="291431"/>
            <a:ext cx="3908793" cy="27745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C4504F-6E72-4D7A-80E9-96D1FA0FB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64611" y="3113803"/>
            <a:ext cx="4062777" cy="27030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4E496E0-0334-40FD-BD2B-1A7B6D3887D6}"/>
              </a:ext>
            </a:extLst>
          </p:cNvPr>
          <p:cNvSpPr txBox="1"/>
          <p:nvPr/>
        </p:nvSpPr>
        <p:spPr>
          <a:xfrm>
            <a:off x="1836997" y="7124577"/>
            <a:ext cx="4062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www.freeimageslive.co.uk/free_stock_image/electric-stove-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141DDD9-FDFA-4B05-A94C-F9AFFCB237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96772" y="3791988"/>
            <a:ext cx="3571613" cy="26787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EFABCD1-35D7-45FE-8A47-C37903D5C3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323614" y="2635323"/>
            <a:ext cx="3697446" cy="341406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72A3006-0A54-41C0-AD72-4CAF87D860A9}"/>
              </a:ext>
            </a:extLst>
          </p:cNvPr>
          <p:cNvSpPr txBox="1"/>
          <p:nvPr/>
        </p:nvSpPr>
        <p:spPr>
          <a:xfrm>
            <a:off x="6627302" y="6994020"/>
            <a:ext cx="46086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0" tooltip="http://alex3.reislogger.nl/rest-peace.225599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1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6689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Time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017E4C-FCB9-4538-B25C-65E80F5B4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59" t="12711" r="11368" b="7860"/>
          <a:stretch/>
        </p:blipFill>
        <p:spPr>
          <a:xfrm>
            <a:off x="3179428" y="1895912"/>
            <a:ext cx="5746458" cy="46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1AEBC-6D9D-4D30-BB4C-43FE13703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99" y="736738"/>
            <a:ext cx="4395258" cy="676275"/>
          </a:xfrm>
        </p:spPr>
        <p:txBody>
          <a:bodyPr/>
          <a:lstStyle/>
          <a:p>
            <a:r>
              <a:rPr lang="en-US" dirty="0"/>
              <a:t>Observations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AECDC-7310-4573-BE1D-3F708C83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6</a:t>
            </a:fld>
            <a:endParaRPr lang="ru-RU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C8EC546-9D6B-4EE8-84B9-958CAE385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75" t="12737" r="17585" b="14414"/>
          <a:stretch/>
        </p:blipFill>
        <p:spPr>
          <a:xfrm>
            <a:off x="4518420" y="34648"/>
            <a:ext cx="4850532" cy="678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57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E5D49-E249-409D-B751-A559433D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46E56-D449-4019-86AD-4F0D3A1474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8357" y="3252275"/>
            <a:ext cx="6799509" cy="24270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matter is composed of molecules, which are always in motion.  When matter is heated, molecules move faster.  When matter is cooled, molecules slow down.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a hot object is near a cool object, the heat energy transfers to the cool object.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experiment, hot water mixed with the tea molecules much faster, so it brewed the tea faster then the cold water.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both containers reach room temperature, both containers look the same.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DFB08-8A98-4B84-945E-34868D1E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7</a:t>
            </a:fld>
            <a:endParaRPr lang="ru-RU" dirty="0"/>
          </a:p>
        </p:txBody>
      </p:sp>
      <p:pic>
        <p:nvPicPr>
          <p:cNvPr id="6" name="Picture 4" descr="Image result for heat transfer molecules">
            <a:extLst>
              <a:ext uri="{FF2B5EF4-FFF2-40B4-BE49-F238E27FC236}">
                <a16:creationId xmlns:a16="http://schemas.microsoft.com/office/drawing/2014/main" id="{24BEE478-F624-4DFD-9D3B-9DDABEEB5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548" y="2134675"/>
            <a:ext cx="2910810" cy="437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840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E5D49-E249-409D-B751-A559433D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46E56-D449-4019-86AD-4F0D3A1474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8357" y="3252275"/>
            <a:ext cx="10933008" cy="24270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Which container brewed the tea faster? 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Which tea bag do you think probably felt warmer? 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do people brew tea in the sun?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DFB08-8A98-4B84-945E-34868D1E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738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BPL_Fun_MO - v6" id="{A0D08BF4-A6B2-4810-A990-861B25D0A27E}" vid="{9CA1A813-01EE-4EED-9E0D-BBBA258A4E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024DF7-0783-4549-86B7-A48B29FBA9C2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6dc4bcd6-49db-4c07-9060-8acfc67cef9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Fun vacation presentation</Template>
  <TotalTime>0</TotalTime>
  <Words>229</Words>
  <Application>Microsoft Office PowerPoint</Application>
  <PresentationFormat>Widescreen</PresentationFormat>
  <Paragraphs>30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Office Theme</vt:lpstr>
      <vt:lpstr>How Do Molecules Move?</vt:lpstr>
      <vt:lpstr>Vocabulary</vt:lpstr>
      <vt:lpstr>Molecules Reaction to Heat</vt:lpstr>
      <vt:lpstr>What do these have in common?</vt:lpstr>
      <vt:lpstr>Experiment Time</vt:lpstr>
      <vt:lpstr>Observations</vt:lpstr>
      <vt:lpstr>Conclusion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2018-11-01T17:12:19Z</dcterms:created>
  <dcterms:modified xsi:type="dcterms:W3CDTF">2021-10-21T17:41:13Z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