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7" r:id="rId4"/>
    <p:sldId id="262" r:id="rId5"/>
    <p:sldId id="263" r:id="rId6"/>
    <p:sldId id="264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6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gQs1mcZ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1684" y="67758"/>
            <a:ext cx="9628632" cy="136211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Introduction to Friction and Inclined Planes</a:t>
            </a:r>
          </a:p>
        </p:txBody>
      </p:sp>
      <p:pic>
        <p:nvPicPr>
          <p:cNvPr id="2" name="Online Media 1" title="Physics - What is Friction?">
            <a:hlinkClick r:id="" action="ppaction://media"/>
            <a:extLst>
              <a:ext uri="{FF2B5EF4-FFF2-40B4-BE49-F238E27FC236}">
                <a16:creationId xmlns:a16="http://schemas.microsoft.com/office/drawing/2014/main" id="{5CFA27EF-2469-4AD4-8BC1-0AB368BF84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761" y="1060182"/>
            <a:ext cx="10186774" cy="5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4FD-EFBC-4862-8D9A-3ACE727B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4025766" cy="1362113"/>
          </a:xfrm>
        </p:spPr>
        <p:txBody>
          <a:bodyPr/>
          <a:lstStyle/>
          <a:p>
            <a:r>
              <a:rPr lang="en-US" dirty="0"/>
              <a:t>Inclined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A158A-FD1D-4C3A-868D-2F86EE2F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4158114" cy="39862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inclined plane is a simple machine, consisting of a sloping surface, used for raising heavy objects. </a:t>
            </a:r>
          </a:p>
          <a:p>
            <a:r>
              <a:rPr lang="en-US" dirty="0"/>
              <a:t>The force that’s required to move an object up the inclined plane is less than the weight of the object, discounting friction. </a:t>
            </a:r>
          </a:p>
          <a:p>
            <a:r>
              <a:rPr lang="en-US" dirty="0"/>
              <a:t>The steeper the slope, or incline, the more the force needed to push the object up the incline, begins to equal that of the weight of the object. </a:t>
            </a:r>
          </a:p>
          <a:p>
            <a:endParaRPr lang="en-US" dirty="0"/>
          </a:p>
        </p:txBody>
      </p:sp>
      <p:pic>
        <p:nvPicPr>
          <p:cNvPr id="6" name="Picture 6" descr="Image result for inclined plane">
            <a:extLst>
              <a:ext uri="{FF2B5EF4-FFF2-40B4-BE49-F238E27FC236}">
                <a16:creationId xmlns:a16="http://schemas.microsoft.com/office/drawing/2014/main" id="{85722CC8-DDD0-4294-BDC4-07B9257DE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11" y="2693362"/>
            <a:ext cx="5294887" cy="33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0E349A-443A-4AB5-9630-AE34D1041A06}"/>
              </a:ext>
            </a:extLst>
          </p:cNvPr>
          <p:cNvCxnSpPr/>
          <p:nvPr/>
        </p:nvCxnSpPr>
        <p:spPr>
          <a:xfrm>
            <a:off x="8074421" y="4087094"/>
            <a:ext cx="0" cy="1191237"/>
          </a:xfrm>
          <a:prstGeom prst="straightConnector1">
            <a:avLst/>
          </a:prstGeom>
          <a:ln w="349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C38C92-571C-4E51-8037-F5A3B1100AB0}"/>
              </a:ext>
            </a:extLst>
          </p:cNvPr>
          <p:cNvSpPr txBox="1"/>
          <p:nvPr/>
        </p:nvSpPr>
        <p:spPr>
          <a:xfrm>
            <a:off x="7561364" y="527833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7794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Force</a:t>
            </a:r>
            <a:r>
              <a:rPr lang="en-US" dirty="0"/>
              <a:t> – the push or pull that causes a change in an object’s motion.</a:t>
            </a:r>
          </a:p>
          <a:p>
            <a:r>
              <a:rPr lang="en-US" b="1" dirty="0"/>
              <a:t>Friction</a:t>
            </a:r>
            <a:r>
              <a:rPr lang="en-US" dirty="0"/>
              <a:t> – a type of force, that causes a moving object to slow down.</a:t>
            </a:r>
          </a:p>
          <a:p>
            <a:r>
              <a:rPr lang="en-US" b="1" dirty="0"/>
              <a:t>Gravity</a:t>
            </a:r>
            <a:r>
              <a:rPr lang="en-US" dirty="0"/>
              <a:t> – a type of force, that causes objects to fall towards Earth.</a:t>
            </a:r>
          </a:p>
          <a:p>
            <a:r>
              <a:rPr lang="en-US" b="1" dirty="0"/>
              <a:t>Inclined Plane </a:t>
            </a:r>
            <a:r>
              <a:rPr lang="en-US" dirty="0"/>
              <a:t>– a simple machine with a flat surface and one raised end.  </a:t>
            </a:r>
          </a:p>
          <a:p>
            <a:r>
              <a:rPr lang="en-US" b="1" dirty="0"/>
              <a:t>Angle</a:t>
            </a:r>
            <a:r>
              <a:rPr lang="en-US" dirty="0"/>
              <a:t> – the space or shape formed where two lines or surfaces meet.</a:t>
            </a:r>
          </a:p>
        </p:txBody>
      </p:sp>
      <p:pic>
        <p:nvPicPr>
          <p:cNvPr id="7" name="Picture 14" descr="Image result for friction">
            <a:extLst>
              <a:ext uri="{FF2B5EF4-FFF2-40B4-BE49-F238E27FC236}">
                <a16:creationId xmlns:a16="http://schemas.microsoft.com/office/drawing/2014/main" id="{C689E963-B3EC-40CB-B24A-14C8C2C7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76" y="2918430"/>
            <a:ext cx="5294887" cy="2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3" y="457013"/>
            <a:ext cx="9628632" cy="1362113"/>
          </a:xfrm>
        </p:spPr>
        <p:txBody>
          <a:bodyPr>
            <a:normAutofit/>
          </a:bodyPr>
          <a:lstStyle/>
          <a:p>
            <a:r>
              <a:rPr lang="en-US" sz="4400" dirty="0"/>
              <a:t>Experiment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71427-6493-48AB-B91C-4A1FD50A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18" t="9864" r="11072" b="9864"/>
          <a:stretch/>
        </p:blipFill>
        <p:spPr>
          <a:xfrm>
            <a:off x="4220326" y="310380"/>
            <a:ext cx="7738409" cy="62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67229" y="578497"/>
            <a:ext cx="3238446" cy="15001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are your observations?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BDE009-F62E-4720-AE08-DD38AD0E96E1}"/>
              </a:ext>
            </a:extLst>
          </p:cNvPr>
          <p:cNvGrpSpPr/>
          <p:nvPr/>
        </p:nvGrpSpPr>
        <p:grpSpPr>
          <a:xfrm>
            <a:off x="4926564" y="221038"/>
            <a:ext cx="4694020" cy="6282399"/>
            <a:chOff x="4926564" y="221038"/>
            <a:chExt cx="4694020" cy="62823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F3C586-6A3A-4034-A831-F46B78B8F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576" t="18843" r="17271" b="9048"/>
            <a:stretch/>
          </p:blipFill>
          <p:spPr>
            <a:xfrm>
              <a:off x="4926564" y="221038"/>
              <a:ext cx="4694020" cy="628239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A879E3-ED7B-4456-9A0E-3D54A6865639}"/>
                </a:ext>
              </a:extLst>
            </p:cNvPr>
            <p:cNvGrpSpPr/>
            <p:nvPr/>
          </p:nvGrpSpPr>
          <p:grpSpPr>
            <a:xfrm>
              <a:off x="6494469" y="2575248"/>
              <a:ext cx="2518902" cy="1412140"/>
              <a:chOff x="6494469" y="2575248"/>
              <a:chExt cx="2518902" cy="141214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CF4A93F-5262-4FDC-944B-42F2D6F411D8}"/>
                  </a:ext>
                </a:extLst>
              </p:cNvPr>
              <p:cNvGrpSpPr/>
              <p:nvPr/>
            </p:nvGrpSpPr>
            <p:grpSpPr>
              <a:xfrm>
                <a:off x="6494469" y="2575249"/>
                <a:ext cx="2518902" cy="1412139"/>
                <a:chOff x="6494469" y="2575249"/>
                <a:chExt cx="2518902" cy="1412139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E04D13A-91B5-4AA1-AE45-1BAA0B57644A}"/>
                    </a:ext>
                  </a:extLst>
                </p:cNvPr>
                <p:cNvSpPr/>
                <p:nvPr/>
              </p:nvSpPr>
              <p:spPr>
                <a:xfrm>
                  <a:off x="7193902" y="2575249"/>
                  <a:ext cx="1819469" cy="62515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9AE2B4A-8A86-4E37-B3D3-9D75B91F7063}"/>
                    </a:ext>
                  </a:extLst>
                </p:cNvPr>
                <p:cNvSpPr/>
                <p:nvPr/>
              </p:nvSpPr>
              <p:spPr>
                <a:xfrm>
                  <a:off x="7193902" y="3279710"/>
                  <a:ext cx="1819469" cy="62515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C99C741-C339-42E8-9FDA-DBB04E6B9CBD}"/>
                    </a:ext>
                  </a:extLst>
                </p:cNvPr>
                <p:cNvSpPr/>
                <p:nvPr/>
              </p:nvSpPr>
              <p:spPr>
                <a:xfrm>
                  <a:off x="6494469" y="3362237"/>
                  <a:ext cx="475498" cy="62515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4F5372-7D49-4ECD-AC5F-3D980D27070A}"/>
                  </a:ext>
                </a:extLst>
              </p:cNvPr>
              <p:cNvSpPr/>
              <p:nvPr/>
            </p:nvSpPr>
            <p:spPr>
              <a:xfrm>
                <a:off x="6494469" y="2575248"/>
                <a:ext cx="559474" cy="62515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DB56-3E70-4324-8F18-51F49B9E6334}"/>
              </a:ext>
            </a:extLst>
          </p:cNvPr>
          <p:cNvSpPr txBox="1">
            <a:spLocks/>
          </p:cNvSpPr>
          <p:nvPr/>
        </p:nvSpPr>
        <p:spPr>
          <a:xfrm>
            <a:off x="1432559" y="2346960"/>
            <a:ext cx="9628631" cy="3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 Friction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affects the speed of a moving object. </a:t>
            </a:r>
          </a:p>
          <a:p>
            <a:r>
              <a:rPr lang="en-US" b="1" dirty="0">
                <a:solidFill>
                  <a:srgbClr val="7030A0"/>
                </a:solidFill>
              </a:rPr>
              <a:t>Friction</a:t>
            </a:r>
            <a:r>
              <a:rPr lang="en-US" dirty="0"/>
              <a:t> is the </a:t>
            </a:r>
            <a:r>
              <a:rPr lang="en-US" b="1" dirty="0">
                <a:solidFill>
                  <a:srgbClr val="7030A0"/>
                </a:solidFill>
              </a:rPr>
              <a:t>force</a:t>
            </a:r>
            <a:r>
              <a:rPr lang="en-US" dirty="0"/>
              <a:t> that causes a moving object to slow down.  </a:t>
            </a:r>
          </a:p>
          <a:p>
            <a:r>
              <a:rPr lang="en-US" dirty="0"/>
              <a:t>When </a:t>
            </a:r>
            <a:r>
              <a:rPr lang="en-US" b="1" dirty="0">
                <a:solidFill>
                  <a:srgbClr val="7030A0"/>
                </a:solidFill>
              </a:rPr>
              <a:t>friction</a:t>
            </a:r>
            <a:r>
              <a:rPr lang="en-US" dirty="0"/>
              <a:t> </a:t>
            </a:r>
            <a:r>
              <a:rPr lang="en-US" i="1" dirty="0"/>
              <a:t>increases</a:t>
            </a:r>
            <a:r>
              <a:rPr lang="en-US" dirty="0"/>
              <a:t>, </a:t>
            </a:r>
            <a:r>
              <a:rPr lang="en-US" b="1" dirty="0">
                <a:solidFill>
                  <a:srgbClr val="7030A0"/>
                </a:solidFill>
              </a:rPr>
              <a:t>more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force</a:t>
            </a:r>
            <a:r>
              <a:rPr lang="en-US" dirty="0"/>
              <a:t> is needed to make an object move or go faster. </a:t>
            </a:r>
          </a:p>
          <a:p>
            <a:r>
              <a:rPr lang="en-US" dirty="0"/>
              <a:t>Surfaces that significantly slow movement down are called </a:t>
            </a:r>
            <a:r>
              <a:rPr lang="en-US" b="1" dirty="0">
                <a:solidFill>
                  <a:srgbClr val="FF6600"/>
                </a:solidFill>
              </a:rPr>
              <a:t>high-friction</a:t>
            </a:r>
            <a:r>
              <a:rPr lang="en-US" dirty="0"/>
              <a:t> surfaces, while surfaces that allow more movement are called </a:t>
            </a:r>
            <a:r>
              <a:rPr lang="en-US" b="1" dirty="0">
                <a:solidFill>
                  <a:srgbClr val="FF6600"/>
                </a:solidFill>
              </a:rPr>
              <a:t>low-friction</a:t>
            </a:r>
            <a:r>
              <a:rPr lang="en-US" dirty="0"/>
              <a:t> surfaces. </a:t>
            </a:r>
          </a:p>
          <a:p>
            <a:r>
              <a:rPr lang="en-US" dirty="0"/>
              <a:t>Changing the angle of an inclined plane will change the force working on an object.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DB56-3E70-4324-8F18-51F49B9E6334}"/>
              </a:ext>
            </a:extLst>
          </p:cNvPr>
          <p:cNvSpPr txBox="1">
            <a:spLocks/>
          </p:cNvSpPr>
          <p:nvPr/>
        </p:nvSpPr>
        <p:spPr>
          <a:xfrm>
            <a:off x="1432559" y="2346960"/>
            <a:ext cx="9628631" cy="3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material has a high-friction surface?  How can you tell? </a:t>
            </a:r>
          </a:p>
          <a:p>
            <a:r>
              <a:rPr lang="en-US" dirty="0"/>
              <a:t>Which material has a low-friction surface?  How can you tell?</a:t>
            </a:r>
          </a:p>
          <a:p>
            <a:r>
              <a:rPr lang="en-US" dirty="0"/>
              <a:t>What caused the block to move?</a:t>
            </a:r>
          </a:p>
          <a:p>
            <a:r>
              <a:rPr lang="en-US" dirty="0"/>
              <a:t>Why did the height needed for the block to move change when the plank was wrapped in different materials?  </a:t>
            </a:r>
          </a:p>
          <a:p>
            <a:r>
              <a:rPr lang="en-US" dirty="0"/>
              <a:t>What was the highest measurement of the plank?  Why?</a:t>
            </a:r>
          </a:p>
        </p:txBody>
      </p:sp>
    </p:spTree>
    <p:extLst>
      <p:ext uri="{BB962C8B-B14F-4D97-AF65-F5344CB8AC3E}">
        <p14:creationId xmlns:p14="http://schemas.microsoft.com/office/powerpoint/2010/main" val="15973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155</TotalTime>
  <Words>314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Ink Free</vt:lpstr>
      <vt:lpstr>Wingdings</vt:lpstr>
      <vt:lpstr>Educational subjects 16x9</vt:lpstr>
      <vt:lpstr>Friction</vt:lpstr>
      <vt:lpstr>Introduction to Friction and Inclined Planes</vt:lpstr>
      <vt:lpstr>Inclined Plane</vt:lpstr>
      <vt:lpstr>Vocabulary</vt:lpstr>
      <vt:lpstr>Experiment Time</vt:lpstr>
      <vt:lpstr>PowerPoint Presentation</vt:lpstr>
      <vt:lpstr>Conclusion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Friction</dc:title>
  <dc:creator>Mark Shinpaugh</dc:creator>
  <cp:lastModifiedBy>Mark Shinpaugh</cp:lastModifiedBy>
  <cp:revision>8</cp:revision>
  <dcterms:created xsi:type="dcterms:W3CDTF">2018-10-29T17:48:54Z</dcterms:created>
  <dcterms:modified xsi:type="dcterms:W3CDTF">2022-04-04T16:52:52Z</dcterms:modified>
</cp:coreProperties>
</file>