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7" r:id="rId4"/>
    <p:sldId id="258" r:id="rId5"/>
    <p:sldId id="260" r:id="rId6"/>
    <p:sldId id="261" r:id="rId7"/>
    <p:sldId id="262" r:id="rId8"/>
    <p:sldId id="265" r:id="rId9"/>
    <p:sldId id="264" r:id="rId10"/>
    <p:sldId id="266" r:id="rId11"/>
    <p:sldId id="25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FSF9n0zu18" TargetMode="External"/><Relationship Id="rId4" Type="http://schemas.openxmlformats.org/officeDocument/2006/relationships/hyperlink" Target="The%20Human%20Heart.ppt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Fd5Zot-0_c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Fd5Zot-0_c" TargetMode="Externa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BC87D-D015-41BC-B127-F37AD64A4A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Human Heart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5917E0-FA3F-4364-AE33-20236341AA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Science Masterpiece</a:t>
            </a:r>
          </a:p>
        </p:txBody>
      </p:sp>
    </p:spTree>
    <p:extLst>
      <p:ext uri="{BB962C8B-B14F-4D97-AF65-F5344CB8AC3E}">
        <p14:creationId xmlns:p14="http://schemas.microsoft.com/office/powerpoint/2010/main" val="3707118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4EC06-3B7C-4158-889A-2B8465024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Your Own Heart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99FA4-328C-437B-9CE1-C6D32C4438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43" t="6269" r="64426" b="43823"/>
          <a:stretch/>
        </p:blipFill>
        <p:spPr>
          <a:xfrm rot="5400000">
            <a:off x="5906671" y="1331752"/>
            <a:ext cx="6373989" cy="41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95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3C917D8-8FDF-409A-9A53-D46C33E88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612" y="126708"/>
            <a:ext cx="8580775" cy="643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91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Heart for Kids/The Human Body for Kids/The Circulatory System for Kids">
            <a:hlinkClick r:id="" action="ppaction://media"/>
            <a:extLst>
              <a:ext uri="{FF2B5EF4-FFF2-40B4-BE49-F238E27FC236}">
                <a16:creationId xmlns:a16="http://schemas.microsoft.com/office/drawing/2014/main" id="{CBE9F949-8795-4F4A-B28E-42A0A910D90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08078" y="360595"/>
            <a:ext cx="10909883" cy="61368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C2826A-6695-4EB4-B58E-C2244389815C}"/>
              </a:ext>
            </a:extLst>
          </p:cNvPr>
          <p:cNvSpPr txBox="1"/>
          <p:nvPr/>
        </p:nvSpPr>
        <p:spPr>
          <a:xfrm>
            <a:off x="5076618" y="6497404"/>
            <a:ext cx="2038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 action="ppaction://hlinkpres?slideindex=1&amp;slidetitle="/>
              </a:rPr>
              <a:t>Link to Heart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207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B186F-0BFF-4626-8512-497A1D194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Heart Anatomy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71B7E7-023E-459E-BEE0-1E4CC659C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791048"/>
            <a:ext cx="3913464" cy="465169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heart is about the size of your fist, it’s hollow and cone shaped. </a:t>
            </a:r>
          </a:p>
          <a:p>
            <a:r>
              <a:rPr lang="en-US" dirty="0"/>
              <a:t>It has a mass between 250-350 grams, which is less then a pound. </a:t>
            </a:r>
          </a:p>
          <a:p>
            <a:r>
              <a:rPr lang="en-US" dirty="0"/>
              <a:t>The heart extends from the 2</a:t>
            </a:r>
            <a:r>
              <a:rPr lang="en-US" baseline="30000" dirty="0"/>
              <a:t>nd</a:t>
            </a:r>
            <a:r>
              <a:rPr lang="en-US" dirty="0"/>
              <a:t> rib to the 5</a:t>
            </a:r>
            <a:r>
              <a:rPr lang="en-US" baseline="30000" dirty="0"/>
              <a:t>th</a:t>
            </a:r>
            <a:r>
              <a:rPr lang="en-US" dirty="0"/>
              <a:t> and 6</a:t>
            </a:r>
            <a:r>
              <a:rPr lang="en-US" baseline="30000" dirty="0"/>
              <a:t>th</a:t>
            </a:r>
            <a:r>
              <a:rPr lang="en-US" dirty="0"/>
              <a:t> rib. </a:t>
            </a:r>
          </a:p>
          <a:p>
            <a:r>
              <a:rPr lang="en-US" dirty="0"/>
              <a:t>The lungs are on either side of the heart and partially hide it, it’s lying left of center in your chest. </a:t>
            </a:r>
          </a:p>
          <a:p>
            <a:r>
              <a:rPr lang="en-US" dirty="0"/>
              <a:t>The average adult heartrate is 60-100 beats/min.</a:t>
            </a:r>
          </a:p>
        </p:txBody>
      </p:sp>
      <p:pic>
        <p:nvPicPr>
          <p:cNvPr id="4100" name="Picture 4" descr="Related image">
            <a:extLst>
              <a:ext uri="{FF2B5EF4-FFF2-40B4-BE49-F238E27FC236}">
                <a16:creationId xmlns:a16="http://schemas.microsoft.com/office/drawing/2014/main" id="{79547974-D7AC-4373-BB3E-78EF6FFC0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214" y="220211"/>
            <a:ext cx="6417578" cy="641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473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35E6F-01C6-4E5A-8D4D-B228124C9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/>
          <a:p>
            <a:r>
              <a:rPr lang="en-US" dirty="0"/>
              <a:t>Chambers of the Heart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4FE14-3B31-4397-B91D-E360221C3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5591262" cy="3581400"/>
          </a:xfrm>
        </p:spPr>
        <p:txBody>
          <a:bodyPr/>
          <a:lstStyle/>
          <a:p>
            <a:r>
              <a:rPr lang="en-US" dirty="0"/>
              <a:t>The heart has four chambers</a:t>
            </a:r>
          </a:p>
          <a:p>
            <a:r>
              <a:rPr lang="en-US" dirty="0"/>
              <a:t>The two upper chambers are the Atria, there is a left and a right. </a:t>
            </a:r>
          </a:p>
          <a:p>
            <a:r>
              <a:rPr lang="en-US" dirty="0"/>
              <a:t>The two lower chambers are the Ventricles, there is a left and a right. </a:t>
            </a:r>
          </a:p>
          <a:p>
            <a:endParaRPr lang="en-US" dirty="0"/>
          </a:p>
        </p:txBody>
      </p:sp>
      <p:pic>
        <p:nvPicPr>
          <p:cNvPr id="1026" name="Picture 2" descr="Image result for cross section of the heart">
            <a:extLst>
              <a:ext uri="{FF2B5EF4-FFF2-40B4-BE49-F238E27FC236}">
                <a16:creationId xmlns:a16="http://schemas.microsoft.com/office/drawing/2014/main" id="{F8FBD3A6-65DE-4203-AE4F-EBD0438869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9" t="2760" r="25925" b="2493"/>
          <a:stretch/>
        </p:blipFill>
        <p:spPr bwMode="auto">
          <a:xfrm>
            <a:off x="7600426" y="194195"/>
            <a:ext cx="4235042" cy="646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276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8E2B1-1A47-4471-B34B-D7205CB15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17353"/>
            <a:ext cx="9383086" cy="1485900"/>
          </a:xfrm>
        </p:spPr>
        <p:txBody>
          <a:bodyPr/>
          <a:lstStyle/>
          <a:p>
            <a:r>
              <a:rPr lang="en-US" dirty="0"/>
              <a:t>Great Vessels of the Heart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E2A66-FD04-40A5-8579-A1CA152B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3863130" cy="3581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Inferior and Superior Vena Cava are attached to the Right Atrium.</a:t>
            </a:r>
          </a:p>
          <a:p>
            <a:r>
              <a:rPr lang="en-US" dirty="0"/>
              <a:t>The Left and Right Pulmonary </a:t>
            </a:r>
            <a:r>
              <a:rPr lang="en-US" i="1" dirty="0"/>
              <a:t>Veins</a:t>
            </a:r>
            <a:r>
              <a:rPr lang="en-US" dirty="0"/>
              <a:t> are attached to the Left Atrium.</a:t>
            </a:r>
          </a:p>
          <a:p>
            <a:r>
              <a:rPr lang="en-US" dirty="0"/>
              <a:t>The Pulmonary </a:t>
            </a:r>
            <a:r>
              <a:rPr lang="en-US" i="1" dirty="0"/>
              <a:t>Artery</a:t>
            </a:r>
            <a:r>
              <a:rPr lang="en-US" dirty="0"/>
              <a:t> is attached to the Right Ventricle. </a:t>
            </a:r>
          </a:p>
          <a:p>
            <a:r>
              <a:rPr lang="en-US" dirty="0"/>
              <a:t>The Aorta is attached to the Left Ventricle. 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A46A6059-C811-4F0A-B18F-3A462D1DBD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4" t="8551" r="16719" b="11535"/>
          <a:stretch/>
        </p:blipFill>
        <p:spPr bwMode="auto">
          <a:xfrm>
            <a:off x="7055142" y="1065401"/>
            <a:ext cx="4387442" cy="567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753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SEASES OF HEART VALVES - Dr.PL. SaravananDr.PL. Saravanan">
            <a:extLst>
              <a:ext uri="{FF2B5EF4-FFF2-40B4-BE49-F238E27FC236}">
                <a16:creationId xmlns:a16="http://schemas.microsoft.com/office/drawing/2014/main" id="{077CCE23-E490-40E4-8A89-56537BEFF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514" y="1226377"/>
            <a:ext cx="5682035" cy="443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59A07D-E973-4D03-BCBC-122EFAE5D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Valves of the Heart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AA275-CC9B-432F-9FE5-B4C08D8CB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497434"/>
            <a:ext cx="5247314" cy="48865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There are two Atrioventricular(AV) valves between the Atria and Ventricles. </a:t>
            </a:r>
          </a:p>
          <a:p>
            <a:pPr lvl="1"/>
            <a:r>
              <a:rPr lang="en-US" dirty="0"/>
              <a:t>The AV valve on the right side of the heart is called the </a:t>
            </a:r>
            <a:r>
              <a:rPr lang="en-US" b="1" dirty="0"/>
              <a:t>Tricuspid Valve</a:t>
            </a:r>
            <a:r>
              <a:rPr lang="en-US" dirty="0"/>
              <a:t>, it is made up of three flaps.</a:t>
            </a:r>
          </a:p>
          <a:p>
            <a:pPr lvl="1"/>
            <a:r>
              <a:rPr lang="en-US" dirty="0"/>
              <a:t>The AV valve on the left side of the heart is called the </a:t>
            </a:r>
            <a:r>
              <a:rPr lang="en-US" b="1" dirty="0"/>
              <a:t>Mitral Valve</a:t>
            </a:r>
            <a:r>
              <a:rPr lang="en-US" dirty="0"/>
              <a:t>, it is made up for two flaps. </a:t>
            </a:r>
          </a:p>
          <a:p>
            <a:r>
              <a:rPr lang="en-US" dirty="0"/>
              <a:t>The valves from the Ventricles to the corresponding great vessels are called Semilunar Valves (SL). </a:t>
            </a:r>
          </a:p>
          <a:p>
            <a:pPr lvl="1"/>
            <a:r>
              <a:rPr lang="en-US" dirty="0"/>
              <a:t>The Right Ventricle contains the </a:t>
            </a:r>
            <a:r>
              <a:rPr lang="en-US" b="1" dirty="0"/>
              <a:t>Pulmonic SL Valve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The Left Ventricle contains the </a:t>
            </a:r>
            <a:r>
              <a:rPr lang="en-US" b="1" dirty="0"/>
              <a:t>Aortic SL Valve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1739A6-9EA7-4D97-A3A9-369C3564C2B4}"/>
              </a:ext>
            </a:extLst>
          </p:cNvPr>
          <p:cNvSpPr/>
          <p:nvPr/>
        </p:nvSpPr>
        <p:spPr>
          <a:xfrm>
            <a:off x="6994984" y="4740627"/>
            <a:ext cx="1439443" cy="9245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533DDB-5EE0-41A9-B000-7025E270BC67}"/>
              </a:ext>
            </a:extLst>
          </p:cNvPr>
          <p:cNvSpPr/>
          <p:nvPr/>
        </p:nvSpPr>
        <p:spPr>
          <a:xfrm>
            <a:off x="10719128" y="4527018"/>
            <a:ext cx="1364045" cy="1104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47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69A76-87DC-467B-9267-F7A20D71B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028" y="98811"/>
            <a:ext cx="9601200" cy="1485900"/>
          </a:xfrm>
        </p:spPr>
        <p:txBody>
          <a:bodyPr/>
          <a:lstStyle/>
          <a:p>
            <a:r>
              <a:rPr lang="en-US" dirty="0"/>
              <a:t>Blood Flow of the Heart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A3C00-B6EC-4B5B-A2CC-1AE0EC53E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576" y="2055264"/>
            <a:ext cx="3200401" cy="3581400"/>
          </a:xfrm>
        </p:spPr>
        <p:txBody>
          <a:bodyPr>
            <a:normAutofit/>
          </a:bodyPr>
          <a:lstStyle/>
          <a:p>
            <a:r>
              <a:rPr lang="en-US" dirty="0"/>
              <a:t>The function of the heart is to pump blood high in oxygen to all parts of your body.</a:t>
            </a:r>
          </a:p>
          <a:p>
            <a:r>
              <a:rPr lang="en-US" dirty="0"/>
              <a:t> When the oxygen is all used up, the blood returns to the heart to get pumped to the lungs to pick up more oxygen.</a:t>
            </a:r>
          </a:p>
          <a:p>
            <a:endParaRPr lang="en-US" dirty="0"/>
          </a:p>
        </p:txBody>
      </p:sp>
      <p:pic>
        <p:nvPicPr>
          <p:cNvPr id="5122" name="Picture 2" descr="Image result for the systemic and pulmonary circuits">
            <a:extLst>
              <a:ext uri="{FF2B5EF4-FFF2-40B4-BE49-F238E27FC236}">
                <a16:creationId xmlns:a16="http://schemas.microsoft.com/office/drawing/2014/main" id="{06FF42E4-50EF-46DC-B508-E82205622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57" y="698618"/>
            <a:ext cx="8084322" cy="606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079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A61FB-29F0-4534-93F5-E130BD74C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768" y="241184"/>
            <a:ext cx="9601200" cy="1485900"/>
          </a:xfrm>
        </p:spPr>
        <p:txBody>
          <a:bodyPr/>
          <a:lstStyle/>
          <a:p>
            <a:r>
              <a:rPr lang="en-US" dirty="0"/>
              <a:t>Blood Flow From Lungs to the Heart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920C2-9A30-44DE-8D30-A84D9566B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660" y="1804682"/>
            <a:ext cx="4517472" cy="3886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Blood low in oxygen returns to the </a:t>
            </a:r>
            <a:r>
              <a:rPr lang="en-US" dirty="0">
                <a:solidFill>
                  <a:srgbClr val="0070C0"/>
                </a:solidFill>
              </a:rPr>
              <a:t>Right Atrium </a:t>
            </a:r>
            <a:r>
              <a:rPr lang="en-US" dirty="0"/>
              <a:t>through the </a:t>
            </a:r>
            <a:r>
              <a:rPr lang="en-US" dirty="0">
                <a:solidFill>
                  <a:srgbClr val="0070C0"/>
                </a:solidFill>
              </a:rPr>
              <a:t>Vena </a:t>
            </a:r>
            <a:r>
              <a:rPr lang="en-US" dirty="0" err="1">
                <a:solidFill>
                  <a:srgbClr val="0070C0"/>
                </a:solidFill>
              </a:rPr>
              <a:t>Cavae</a:t>
            </a:r>
            <a:r>
              <a:rPr lang="en-US" dirty="0"/>
              <a:t>. </a:t>
            </a:r>
          </a:p>
          <a:p>
            <a:r>
              <a:rPr lang="en-US" dirty="0"/>
              <a:t>Then it goes to the </a:t>
            </a:r>
            <a:r>
              <a:rPr lang="en-US" dirty="0">
                <a:solidFill>
                  <a:srgbClr val="0070C0"/>
                </a:solidFill>
              </a:rPr>
              <a:t>Right Ventricle</a:t>
            </a:r>
            <a:r>
              <a:rPr lang="en-US" dirty="0"/>
              <a:t> and out of the </a:t>
            </a:r>
            <a:r>
              <a:rPr lang="en-US" dirty="0">
                <a:solidFill>
                  <a:srgbClr val="0070C0"/>
                </a:solidFill>
              </a:rPr>
              <a:t>Pulmonary  Artery </a:t>
            </a:r>
            <a:r>
              <a:rPr lang="en-US" dirty="0">
                <a:solidFill>
                  <a:schemeClr val="tx1"/>
                </a:solidFill>
              </a:rPr>
              <a:t>to the lungs</a:t>
            </a:r>
            <a:r>
              <a:rPr lang="en-US" dirty="0"/>
              <a:t>. </a:t>
            </a:r>
          </a:p>
          <a:p>
            <a:r>
              <a:rPr lang="en-US" dirty="0"/>
              <a:t>After it picks up oxygen in the lungs, blood flows through the </a:t>
            </a:r>
            <a:r>
              <a:rPr lang="en-US" dirty="0">
                <a:solidFill>
                  <a:srgbClr val="FF0000"/>
                </a:solidFill>
              </a:rPr>
              <a:t>Pulmonary Veins </a:t>
            </a:r>
            <a:r>
              <a:rPr lang="en-US" dirty="0"/>
              <a:t>to the </a:t>
            </a:r>
            <a:r>
              <a:rPr lang="en-US" dirty="0">
                <a:solidFill>
                  <a:srgbClr val="FF0000"/>
                </a:solidFill>
              </a:rPr>
              <a:t>Left Atrium</a:t>
            </a:r>
            <a:r>
              <a:rPr lang="en-US" dirty="0"/>
              <a:t>. </a:t>
            </a:r>
          </a:p>
          <a:p>
            <a:r>
              <a:rPr lang="en-US" dirty="0"/>
              <a:t>Then it goes to the </a:t>
            </a:r>
            <a:r>
              <a:rPr lang="en-US" dirty="0">
                <a:solidFill>
                  <a:srgbClr val="FF0000"/>
                </a:solidFill>
              </a:rPr>
              <a:t>Left Ventricle </a:t>
            </a:r>
            <a:r>
              <a:rPr lang="en-US" dirty="0"/>
              <a:t>and out of the </a:t>
            </a:r>
            <a:r>
              <a:rPr lang="en-US" dirty="0">
                <a:solidFill>
                  <a:srgbClr val="FF0000"/>
                </a:solidFill>
              </a:rPr>
              <a:t>Aorta</a:t>
            </a:r>
            <a:r>
              <a:rPr lang="en-US" dirty="0"/>
              <a:t> to the body. </a:t>
            </a:r>
          </a:p>
          <a:p>
            <a:r>
              <a:rPr lang="en-US" dirty="0"/>
              <a:t>Then the process repeats.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8" name="Picture 4" descr="Image result for cross section of the heart">
            <a:extLst>
              <a:ext uri="{FF2B5EF4-FFF2-40B4-BE49-F238E27FC236}">
                <a16:creationId xmlns:a16="http://schemas.microsoft.com/office/drawing/2014/main" id="{9F8CDC64-9FC6-4EB6-A928-B8A37AB53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024" y="962506"/>
            <a:ext cx="7029976" cy="579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3EBC39-E17F-47EF-B863-965A149E7F7C}"/>
              </a:ext>
            </a:extLst>
          </p:cNvPr>
          <p:cNvSpPr txBox="1"/>
          <p:nvPr/>
        </p:nvSpPr>
        <p:spPr>
          <a:xfrm>
            <a:off x="10232466" y="2857573"/>
            <a:ext cx="2095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Pulmonary Veins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C03C779-0D2B-4843-A35D-9D7C6C01F715}"/>
              </a:ext>
            </a:extLst>
          </p:cNvPr>
          <p:cNvCxnSpPr/>
          <p:nvPr/>
        </p:nvCxnSpPr>
        <p:spPr>
          <a:xfrm>
            <a:off x="9819118" y="3196127"/>
            <a:ext cx="1939895" cy="0"/>
          </a:xfrm>
          <a:prstGeom prst="line">
            <a:avLst/>
          </a:prstGeom>
          <a:ln w="3175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519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BB6D8-6C43-4AA7-8036-B89F101C3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268" y="6323202"/>
            <a:ext cx="9601200" cy="373834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hlinkClick r:id="rId3"/>
              </a:rPr>
              <a:t>Link to </a:t>
            </a:r>
            <a:r>
              <a:rPr lang="en-US" sz="1800" dirty="0" err="1">
                <a:hlinkClick r:id="rId3"/>
              </a:rPr>
              <a:t>Lub</a:t>
            </a:r>
            <a:r>
              <a:rPr lang="en-US" sz="1800" dirty="0">
                <a:hlinkClick r:id="rId3"/>
              </a:rPr>
              <a:t> Dub</a:t>
            </a:r>
            <a:endParaRPr lang="en-US" sz="1800" dirty="0"/>
          </a:p>
        </p:txBody>
      </p:sp>
      <p:pic>
        <p:nvPicPr>
          <p:cNvPr id="4" name="Online Media 3" title="Heart sound &amp;quot;lub dub&amp;quot;">
            <a:hlinkClick r:id="" action="ppaction://media"/>
            <a:extLst>
              <a:ext uri="{FF2B5EF4-FFF2-40B4-BE49-F238E27FC236}">
                <a16:creationId xmlns:a16="http://schemas.microsoft.com/office/drawing/2014/main" id="{488927DF-7474-4C0C-9FD2-7E7462E592C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78528" y="1059634"/>
            <a:ext cx="9241872" cy="519855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0C6F529-02CB-4555-8462-2C926D337552}"/>
              </a:ext>
            </a:extLst>
          </p:cNvPr>
          <p:cNvSpPr txBox="1">
            <a:spLocks/>
          </p:cNvSpPr>
          <p:nvPr/>
        </p:nvSpPr>
        <p:spPr>
          <a:xfrm>
            <a:off x="880768" y="241184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Heart Beat: </a:t>
            </a:r>
            <a:r>
              <a:rPr lang="en-US" dirty="0" err="1"/>
              <a:t>Lub</a:t>
            </a:r>
            <a:r>
              <a:rPr lang="en-US" dirty="0"/>
              <a:t> Dub</a:t>
            </a:r>
          </a:p>
        </p:txBody>
      </p:sp>
    </p:spTree>
    <p:extLst>
      <p:ext uri="{BB962C8B-B14F-4D97-AF65-F5344CB8AC3E}">
        <p14:creationId xmlns:p14="http://schemas.microsoft.com/office/powerpoint/2010/main" val="1093701583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1604</TotalTime>
  <Words>427</Words>
  <Application>Microsoft Office PowerPoint</Application>
  <PresentationFormat>Widescreen</PresentationFormat>
  <Paragraphs>39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Franklin Gothic Book</vt:lpstr>
      <vt:lpstr>Crop</vt:lpstr>
      <vt:lpstr>The Human Heart</vt:lpstr>
      <vt:lpstr>PowerPoint Presentation</vt:lpstr>
      <vt:lpstr>Heart Anatomy</vt:lpstr>
      <vt:lpstr>Chambers of the Heart</vt:lpstr>
      <vt:lpstr>Great Vessels of the Heart</vt:lpstr>
      <vt:lpstr>Valves of the Heart</vt:lpstr>
      <vt:lpstr>Blood Flow of the Heart</vt:lpstr>
      <vt:lpstr>Blood Flow From Lungs to the Heart</vt:lpstr>
      <vt:lpstr>Link to Lub Dub</vt:lpstr>
      <vt:lpstr>Build Your Own Heart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Human Heart</dc:title>
  <dc:creator>Mark Shinpaugh</dc:creator>
  <cp:lastModifiedBy>Brittany Chatterson</cp:lastModifiedBy>
  <cp:revision>14</cp:revision>
  <dcterms:created xsi:type="dcterms:W3CDTF">2019-02-27T18:21:38Z</dcterms:created>
  <dcterms:modified xsi:type="dcterms:W3CDTF">2021-10-20T05:02:22Z</dcterms:modified>
</cp:coreProperties>
</file>