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9" r:id="rId5"/>
    <p:sldId id="292" r:id="rId6"/>
    <p:sldId id="286" r:id="rId7"/>
    <p:sldId id="293" r:id="rId8"/>
    <p:sldId id="294" r:id="rId9"/>
    <p:sldId id="29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00FFCC"/>
    <a:srgbClr val="FF0000"/>
    <a:srgbClr val="003399"/>
    <a:srgbClr val="CC99FF"/>
    <a:srgbClr val="66FF66"/>
    <a:srgbClr val="FF66FF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2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s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n2RHLWST-k?feature=oembed" TargetMode="External"/><Relationship Id="rId5" Type="http://schemas.openxmlformats.org/officeDocument/2006/relationships/hyperlink" Target="https://www.youtube.com/watch?v=Nn2RHLWST-k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eflex arc">
            <a:extLst>
              <a:ext uri="{FF2B5EF4-FFF2-40B4-BE49-F238E27FC236}">
                <a16:creationId xmlns:a16="http://schemas.microsoft.com/office/drawing/2014/main" id="{8E9FDBDF-FEE0-40A9-BC44-F75D36AA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30"/>
            <a:ext cx="11863643" cy="64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303041-C296-4B10-A08E-9F2984F0ADF3}"/>
              </a:ext>
            </a:extLst>
          </p:cNvPr>
          <p:cNvSpPr/>
          <p:nvPr/>
        </p:nvSpPr>
        <p:spPr>
          <a:xfrm>
            <a:off x="4739951" y="307910"/>
            <a:ext cx="1856792" cy="61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79068" y="256257"/>
            <a:ext cx="7790832" cy="133494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Reflexes and Reaction Time</a:t>
            </a:r>
            <a:br>
              <a:rPr lang="en-US" sz="44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Science Masterpiece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INDUSTRY OUTLOOK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Online Media 2" title="What is a Reflex Arc | Biology for All | FuseSchool">
            <a:hlinkClick r:id="" action="ppaction://media"/>
            <a:extLst>
              <a:ext uri="{FF2B5EF4-FFF2-40B4-BE49-F238E27FC236}">
                <a16:creationId xmlns:a16="http://schemas.microsoft.com/office/drawing/2014/main" id="{200973E6-A668-4AAD-854E-C217B9761B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326" y="0"/>
            <a:ext cx="11775347" cy="6623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034F4-D3BD-49A2-84A8-0F052C99DAFC}"/>
              </a:ext>
            </a:extLst>
          </p:cNvPr>
          <p:cNvSpPr txBox="1"/>
          <p:nvPr/>
        </p:nvSpPr>
        <p:spPr>
          <a:xfrm>
            <a:off x="4062686" y="6540027"/>
            <a:ext cx="4066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5"/>
              </a:rPr>
              <a:t>Nervous System and Reflexes Video Link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5995158" y="1460417"/>
            <a:ext cx="5676155" cy="425710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133525" y="1489352"/>
            <a:ext cx="5371143" cy="1725353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228296" y="1611330"/>
            <a:ext cx="5181600" cy="1603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</a:t>
            </a:r>
            <a:r>
              <a:rPr lang="en-US" sz="1800" b="1" spc="-25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Nervous System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is the control center of the body.  It is made up of the brain, spinal cord, and the nerves.  The </a:t>
            </a:r>
            <a:r>
              <a:rPr lang="en-US" sz="1800" b="1" spc="-25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Nervous System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processes information from the body and controls how the body reacts and moves.  It does this through millions of nerves that are located all over the body.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FA31B98-AD14-4689-8DA8-A79E2AB6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" y="1637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Nervous System</a:t>
            </a:r>
          </a:p>
        </p:txBody>
      </p:sp>
      <p:pic>
        <p:nvPicPr>
          <p:cNvPr id="2050" name="Picture 2" descr="Image result for nervous system">
            <a:extLst>
              <a:ext uri="{FF2B5EF4-FFF2-40B4-BE49-F238E27FC236}">
                <a16:creationId xmlns:a16="http://schemas.microsoft.com/office/drawing/2014/main" id="{B55C7D1F-6DDC-4C93-94C7-EF45A4FA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30" y="1572131"/>
            <a:ext cx="5439579" cy="40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6" descr="Blue rectangle">
            <a:extLst>
              <a:ext uri="{FF2B5EF4-FFF2-40B4-BE49-F238E27FC236}">
                <a16:creationId xmlns:a16="http://schemas.microsoft.com/office/drawing/2014/main" id="{0A72F809-46C0-47C6-9AF2-59D575D80865}"/>
              </a:ext>
            </a:extLst>
          </p:cNvPr>
          <p:cNvSpPr/>
          <p:nvPr/>
        </p:nvSpPr>
        <p:spPr>
          <a:xfrm>
            <a:off x="133525" y="3643297"/>
            <a:ext cx="5371143" cy="1515932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F215D1A-D3F1-40D4-A044-FE2872AFAD1E}"/>
              </a:ext>
            </a:extLst>
          </p:cNvPr>
          <p:cNvSpPr txBox="1">
            <a:spLocks/>
          </p:cNvSpPr>
          <p:nvPr/>
        </p:nvSpPr>
        <p:spPr bwMode="white">
          <a:xfrm>
            <a:off x="228296" y="3738580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</a:t>
            </a:r>
            <a:r>
              <a:rPr lang="en-US" sz="1700" b="1" spc="-25" dirty="0">
                <a:solidFill>
                  <a:schemeClr val="accent1">
                    <a:lumMod val="40000"/>
                    <a:lumOff val="60000"/>
                  </a:schemeClr>
                </a:solidFill>
                <a:cs typeface="Arial"/>
              </a:rPr>
              <a:t>Nervous System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can be divided into the </a:t>
            </a:r>
            <a:r>
              <a:rPr lang="en-US" sz="1800" b="1" spc="-25" dirty="0">
                <a:solidFill>
                  <a:srgbClr val="FFFF00"/>
                </a:solidFill>
                <a:cs typeface="Arial"/>
              </a:rPr>
              <a:t>Central Nervous System (CNS)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which is made up of the brain and spinal cord.  And the </a:t>
            </a:r>
            <a:r>
              <a:rPr lang="en-US" sz="1800" b="1" spc="-25" dirty="0">
                <a:solidFill>
                  <a:srgbClr val="FF66FF"/>
                </a:solidFill>
                <a:cs typeface="Arial"/>
              </a:rPr>
              <a:t>Peripheral Nervous System (PNS)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which is made up of nerves through out the body. 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C17B-27AC-44E3-B2DF-97931D1C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5" y="3478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Peripheral Nervous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B49FF-6D19-4C96-89C7-27AEDBC7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object 6" descr="Blue rectangle">
            <a:extLst>
              <a:ext uri="{FF2B5EF4-FFF2-40B4-BE49-F238E27FC236}">
                <a16:creationId xmlns:a16="http://schemas.microsoft.com/office/drawing/2014/main" id="{1D542AA5-CC06-475D-8D74-7C7EF10A0FAA}"/>
              </a:ext>
            </a:extLst>
          </p:cNvPr>
          <p:cNvSpPr/>
          <p:nvPr/>
        </p:nvSpPr>
        <p:spPr>
          <a:xfrm>
            <a:off x="385194" y="1910556"/>
            <a:ext cx="5371143" cy="1226928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77EA56-CA94-4135-893F-E823F4BB2765}"/>
              </a:ext>
            </a:extLst>
          </p:cNvPr>
          <p:cNvSpPr txBox="1">
            <a:spLocks/>
          </p:cNvSpPr>
          <p:nvPr/>
        </p:nvSpPr>
        <p:spPr bwMode="white">
          <a:xfrm>
            <a:off x="479965" y="2032533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PNS can be further divided into the </a:t>
            </a:r>
            <a:r>
              <a:rPr lang="en-US" sz="1800" b="1" spc="-25" dirty="0">
                <a:solidFill>
                  <a:srgbClr val="66FF66"/>
                </a:solidFill>
                <a:cs typeface="Arial"/>
              </a:rPr>
              <a:t>Somatic Nervous System (SNS)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and </a:t>
            </a:r>
            <a:r>
              <a:rPr lang="en-US" sz="1800" b="1" spc="-25" dirty="0">
                <a:solidFill>
                  <a:srgbClr val="CC99FF"/>
                </a:solidFill>
                <a:cs typeface="Arial"/>
              </a:rPr>
              <a:t>Autonomic Nervous System (ANS)</a:t>
            </a:r>
            <a:r>
              <a:rPr lang="en-US" sz="1800" spc="-25" dirty="0">
                <a:solidFill>
                  <a:schemeClr val="bg1"/>
                </a:solidFill>
                <a:cs typeface="Arial"/>
              </a:rPr>
              <a:t>.</a:t>
            </a:r>
            <a:r>
              <a:rPr lang="en-US" sz="1800" spc="-25" dirty="0">
                <a:solidFill>
                  <a:srgbClr val="CC99FF"/>
                </a:solidFill>
                <a:cs typeface="Arial"/>
              </a:rPr>
              <a:t> 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These translate into “voluntary” and “involuntary” respectively. </a:t>
            </a:r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2902356A-9584-478A-93CD-6504A1E0E586}"/>
              </a:ext>
            </a:extLst>
          </p:cNvPr>
          <p:cNvSpPr/>
          <p:nvPr/>
        </p:nvSpPr>
        <p:spPr>
          <a:xfrm>
            <a:off x="385194" y="3855775"/>
            <a:ext cx="5371143" cy="201651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302E63-2B04-4B4C-9516-BA30933B0122}"/>
              </a:ext>
            </a:extLst>
          </p:cNvPr>
          <p:cNvSpPr txBox="1">
            <a:spLocks/>
          </p:cNvSpPr>
          <p:nvPr/>
        </p:nvSpPr>
        <p:spPr bwMode="white">
          <a:xfrm>
            <a:off x="479965" y="3977753"/>
            <a:ext cx="5181600" cy="18945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 ANS can be dived </a:t>
            </a:r>
            <a:r>
              <a:rPr lang="en-US" sz="1800" b="1" spc="-25" dirty="0">
                <a:solidFill>
                  <a:schemeClr val="tx2">
                    <a:lumMod val="50000"/>
                    <a:lumOff val="50000"/>
                  </a:schemeClr>
                </a:solidFill>
                <a:cs typeface="Arial"/>
              </a:rPr>
              <a:t>Parasympathetic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and </a:t>
            </a:r>
            <a:r>
              <a:rPr lang="en-US" sz="1800" b="1" spc="-25" dirty="0">
                <a:solidFill>
                  <a:srgbClr val="FF0000"/>
                </a:solidFill>
                <a:cs typeface="Arial"/>
              </a:rPr>
              <a:t>Sympathetic Nervous Systems</a:t>
            </a:r>
            <a:r>
              <a:rPr lang="en-US" sz="1800" b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based on the type of </a:t>
            </a:r>
            <a:r>
              <a:rPr lang="en-U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involuntary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responses each generates.  The </a:t>
            </a:r>
            <a:r>
              <a:rPr lang="en-US" sz="1800" b="1" spc="-25" dirty="0">
                <a:solidFill>
                  <a:srgbClr val="FF0000"/>
                </a:solidFill>
                <a:cs typeface="Arial"/>
              </a:rPr>
              <a:t>Sympathetic Nervous System 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is responsible for “Fight or Flight” type reflexes.  The </a:t>
            </a:r>
            <a:r>
              <a:rPr lang="en-US" sz="1800" b="1" spc="-25" dirty="0">
                <a:solidFill>
                  <a:schemeClr val="tx2">
                    <a:lumMod val="50000"/>
                    <a:lumOff val="50000"/>
                  </a:schemeClr>
                </a:solidFill>
                <a:cs typeface="Arial"/>
              </a:rPr>
              <a:t>Parasympathetic Nervous System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is responsible for “Rest and Digest” type reflexes.    </a:t>
            </a:r>
          </a:p>
        </p:txBody>
      </p:sp>
      <p:pic>
        <p:nvPicPr>
          <p:cNvPr id="3074" name="Picture 2" descr="Image result for parasympathetic vs sympathetic nervous system">
            <a:extLst>
              <a:ext uri="{FF2B5EF4-FFF2-40B4-BE49-F238E27FC236}">
                <a16:creationId xmlns:a16="http://schemas.microsoft.com/office/drawing/2014/main" id="{D40ABA9A-DAD2-4391-8FA8-4DC0146C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57" y="1351218"/>
            <a:ext cx="4453974" cy="52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4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C17B-27AC-44E3-B2DF-97931D1C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5" y="3478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Reflexes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B49FF-6D19-4C96-89C7-27AEDBC7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object 6" descr="Blue rectangle">
            <a:extLst>
              <a:ext uri="{FF2B5EF4-FFF2-40B4-BE49-F238E27FC236}">
                <a16:creationId xmlns:a16="http://schemas.microsoft.com/office/drawing/2014/main" id="{1D542AA5-CC06-475D-8D74-7C7EF10A0FAA}"/>
              </a:ext>
            </a:extLst>
          </p:cNvPr>
          <p:cNvSpPr/>
          <p:nvPr/>
        </p:nvSpPr>
        <p:spPr>
          <a:xfrm>
            <a:off x="385194" y="1910555"/>
            <a:ext cx="5371143" cy="4137907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77EA56-CA94-4135-893F-E823F4BB2765}"/>
              </a:ext>
            </a:extLst>
          </p:cNvPr>
          <p:cNvSpPr txBox="1">
            <a:spLocks/>
          </p:cNvSpPr>
          <p:nvPr/>
        </p:nvSpPr>
        <p:spPr bwMode="white">
          <a:xfrm>
            <a:off x="479965" y="2032533"/>
            <a:ext cx="5181600" cy="4507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Sometimes your body reacts to something before your brain even knows about it!   </a:t>
            </a:r>
          </a:p>
          <a:p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For example, if you touch a hot stove, the nerves in your fingertips sends a message to your spinal cord which instantly sends a message back telling your muscles to move away.  By the time your brain becomes aware of the danger, your hand is already safe. </a:t>
            </a:r>
          </a:p>
          <a:p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These automatic reactions are called </a:t>
            </a:r>
            <a:r>
              <a:rPr lang="en-US" sz="1800" b="1" spc="-25" dirty="0">
                <a:solidFill>
                  <a:srgbClr val="00FFCC"/>
                </a:solidFill>
                <a:cs typeface="Arial"/>
              </a:rPr>
              <a:t>Reflexes</a:t>
            </a:r>
            <a:r>
              <a:rPr lang="en-US" sz="1800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 Because the nerve messages take a short cut to the spinal cord and back, without going all the way to the brain, the reaction time for a reflex is very fast.  Those that involve the brain, such as playing a video game, take longer. 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302E63-2B04-4B4C-9516-BA30933B0122}"/>
              </a:ext>
            </a:extLst>
          </p:cNvPr>
          <p:cNvSpPr txBox="1">
            <a:spLocks/>
          </p:cNvSpPr>
          <p:nvPr/>
        </p:nvSpPr>
        <p:spPr bwMode="white">
          <a:xfrm>
            <a:off x="479965" y="3977753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4098" name="Picture 2" descr="Image result for hand pulling away from a hot stove">
            <a:extLst>
              <a:ext uri="{FF2B5EF4-FFF2-40B4-BE49-F238E27FC236}">
                <a16:creationId xmlns:a16="http://schemas.microsoft.com/office/drawing/2014/main" id="{B4A8402D-7012-4087-AE07-DA104A6F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07" y="142693"/>
            <a:ext cx="2015389" cy="18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flex pathway">
            <a:extLst>
              <a:ext uri="{FF2B5EF4-FFF2-40B4-BE49-F238E27FC236}">
                <a16:creationId xmlns:a16="http://schemas.microsoft.com/office/drawing/2014/main" id="{4E83718A-B121-4788-B1DE-1A431914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2532"/>
            <a:ext cx="5815715" cy="44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0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6" descr="Blue rectangle">
            <a:extLst>
              <a:ext uri="{FF2B5EF4-FFF2-40B4-BE49-F238E27FC236}">
                <a16:creationId xmlns:a16="http://schemas.microsoft.com/office/drawing/2014/main" id="{898A91EC-648F-4A51-9493-6CC47ACBED23}"/>
              </a:ext>
            </a:extLst>
          </p:cNvPr>
          <p:cNvSpPr/>
          <p:nvPr/>
        </p:nvSpPr>
        <p:spPr>
          <a:xfrm>
            <a:off x="0" y="3168171"/>
            <a:ext cx="11225020" cy="4137907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Experiment Time</a:t>
            </a:r>
          </a:p>
        </p:txBody>
      </p:sp>
      <p:sp>
        <p:nvSpPr>
          <p:cNvPr id="29" name="object 27" descr="Beige rectangle">
            <a:extLst>
              <a:ext uri="{FF2B5EF4-FFF2-40B4-BE49-F238E27FC236}">
                <a16:creationId xmlns:a16="http://schemas.microsoft.com/office/drawing/2014/main" id="{CE178D24-EC15-4677-8CE4-B6FAE887C7CE}"/>
              </a:ext>
            </a:extLst>
          </p:cNvPr>
          <p:cNvSpPr/>
          <p:nvPr/>
        </p:nvSpPr>
        <p:spPr>
          <a:xfrm>
            <a:off x="947015" y="1341198"/>
            <a:ext cx="2808000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FF0EE-0F99-4A13-93E6-03EB4C0BE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86" t="32206" r="61356" b="27604"/>
          <a:stretch/>
        </p:blipFill>
        <p:spPr>
          <a:xfrm>
            <a:off x="8361711" y="1262849"/>
            <a:ext cx="3222465" cy="5471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3F36A-1EA5-41C6-9C48-A47B17062565}"/>
              </a:ext>
            </a:extLst>
          </p:cNvPr>
          <p:cNvSpPr txBox="1"/>
          <p:nvPr/>
        </p:nvSpPr>
        <p:spPr>
          <a:xfrm>
            <a:off x="234667" y="1711843"/>
            <a:ext cx="8011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 your neighbor’s reaction time.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One person will be the dropper and the other will be the catcher.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dropper will hold a ruler at the top (by the highest number). 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catcher will hold his or her hand 1inch below the ruler, with the thumb and fingers open and ready to catch the ruler by pinching it. 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Without warning, the dropper will drop the ruler, and the catcher will try to catch the ruler.  The catcher will hold the ruler where it was caught.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Record the place where the ruler was caught on the Reaction Time chart.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Repeat this experiment 8 times.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Switch Dropper and Catcher.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09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aseball player, catcher">
            <a:extLst>
              <a:ext uri="{FF2B5EF4-FFF2-40B4-BE49-F238E27FC236}">
                <a16:creationId xmlns:a16="http://schemas.microsoft.com/office/drawing/2014/main" id="{B4CC618E-1EA1-4C4C-A5DD-F9384F9C2B9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800139-7075-4A99-8D0F-1FFC67E17C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6890277" y="4039607"/>
            <a:ext cx="2983732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spc="-15" dirty="0">
                <a:solidFill>
                  <a:schemeClr val="bg1"/>
                </a:solidFill>
                <a:cs typeface="Arial"/>
              </a:rPr>
              <a:t>Have your partner close their eyes for 10 seconds then quickly open them.  Did you notice any changes with their pupils?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6890277" y="1679575"/>
            <a:ext cx="3148965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800" spc="-15" dirty="0">
                <a:solidFill>
                  <a:schemeClr val="bg1"/>
                </a:solidFill>
                <a:cs typeface="Arial"/>
              </a:rPr>
              <a:t>Do you think reaction time is important to a baseball player?  Why or why not?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702825"/>
            <a:ext cx="3148965" cy="2146629"/>
          </a:xfrm>
        </p:spPr>
        <p:txBody>
          <a:bodyPr>
            <a:noAutofit/>
          </a:bodyPr>
          <a:lstStyle/>
          <a:p>
            <a:pPr marR="5080">
              <a:lnSpc>
                <a:spcPct val="120000"/>
              </a:lnSpc>
              <a:spcBef>
                <a:spcPts val="600"/>
              </a:spcBef>
            </a:pPr>
            <a:r>
              <a:rPr lang="en-US" sz="1800" spc="-15" dirty="0">
                <a:solidFill>
                  <a:schemeClr val="bg1"/>
                </a:solidFill>
                <a:cs typeface="Arial"/>
              </a:rPr>
              <a:t>Did your partner's reaction time improve the more times you did the experiment?  Why do you think that happened?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337076" y="3849455"/>
            <a:ext cx="3118205" cy="23779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Clap your hand in front of your partner’s face.  What did you observe? 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679575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6425071" y="1656324"/>
            <a:ext cx="576000" cy="576000"/>
          </a:xfrm>
        </p:spPr>
      </p:pic>
      <p:pic>
        <p:nvPicPr>
          <p:cNvPr id="40" name="Picture Placeholder 39" descr="Check icon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6425803" y="4028493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3792079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540</Words>
  <Application>Microsoft Office PowerPoint</Application>
  <PresentationFormat>Widescreen</PresentationFormat>
  <Paragraphs>46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</vt:lpstr>
      <vt:lpstr>Calibri</vt:lpstr>
      <vt:lpstr>Gill Sans MT</vt:lpstr>
      <vt:lpstr>Office Theme</vt:lpstr>
      <vt:lpstr>Reflexes and Reaction Time Science Masterpiece</vt:lpstr>
      <vt:lpstr>INDUSTRY OUTLOOK</vt:lpstr>
      <vt:lpstr>Nervous System</vt:lpstr>
      <vt:lpstr>Peripheral Nervous System</vt:lpstr>
      <vt:lpstr>Reflexes</vt:lpstr>
      <vt:lpstr>Experiment Time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2019-08-26T18:23:39Z</dcterms:created>
  <dcterms:modified xsi:type="dcterms:W3CDTF">2021-10-20T05:00:20Z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