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669" r:id="rId4"/>
  </p:sldMasterIdLst>
  <p:notesMasterIdLst>
    <p:notesMasterId r:id="rId13"/>
  </p:notesMasterIdLst>
  <p:handoutMasterIdLst>
    <p:handoutMasterId r:id="rId14"/>
  </p:handoutMasterIdLst>
  <p:sldIdLst>
    <p:sldId id="256" r:id="rId5"/>
    <p:sldId id="261" r:id="rId6"/>
    <p:sldId id="259" r:id="rId7"/>
    <p:sldId id="260" r:id="rId8"/>
    <p:sldId id="257" r:id="rId9"/>
    <p:sldId id="262" r:id="rId10"/>
    <p:sldId id="263" r:id="rId11"/>
    <p:sldId id="26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50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0" d="100"/>
          <a:sy n="90" d="100"/>
        </p:scale>
        <p:origin x="528" y="78"/>
      </p:cViewPr>
      <p:guideLst/>
    </p:cSldViewPr>
  </p:slideViewPr>
  <p:notesTextViewPr>
    <p:cViewPr>
      <p:scale>
        <a:sx n="1" d="1"/>
        <a:sy n="1" d="1"/>
      </p:scale>
      <p:origin x="0" y="0"/>
    </p:cViewPr>
  </p:notesText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2A2767-FEC0-45D8-A250-3A0CECEC10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A3D87BEA-720A-4B01-983C-6493C00177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5438802-F28A-42D1-9BCA-40E34B52D6F0}" type="datetimeFigureOut">
              <a:rPr lang="en-US" smtClean="0"/>
              <a:t>10/19/2021</a:t>
            </a:fld>
            <a:endParaRPr lang="en-US" dirty="0"/>
          </a:p>
        </p:txBody>
      </p:sp>
      <p:sp>
        <p:nvSpPr>
          <p:cNvPr id="4" name="Footer Placeholder 3">
            <a:extLst>
              <a:ext uri="{FF2B5EF4-FFF2-40B4-BE49-F238E27FC236}">
                <a16:creationId xmlns:a16="http://schemas.microsoft.com/office/drawing/2014/main" id="{8D7F7142-7B6D-4E82-A762-17951F13958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47AA5D6A-4E5C-4EA7-A13B-15A02BB533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8A98BC-2DB8-47A3-A77F-B9E32C266238}" type="slidenum">
              <a:rPr lang="en-US" smtClean="0"/>
              <a:t>‹#›</a:t>
            </a:fld>
            <a:endParaRPr lang="en-US" dirty="0"/>
          </a:p>
        </p:txBody>
      </p:sp>
    </p:spTree>
    <p:extLst>
      <p:ext uri="{BB962C8B-B14F-4D97-AF65-F5344CB8AC3E}">
        <p14:creationId xmlns:p14="http://schemas.microsoft.com/office/powerpoint/2010/main" val="28456843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5794D-BDB5-4811-AA4A-B25E4EF28521}" type="datetimeFigureOut">
              <a:rPr lang="en-US" smtClean="0"/>
              <a:t>10/19/2021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BB1A04-13E8-48CD-97F9-AC2568E1A8D4}" type="slidenum">
              <a:rPr lang="en-US" smtClean="0"/>
              <a:t>‹#›</a:t>
            </a:fld>
            <a:endParaRPr lang="en-US" dirty="0"/>
          </a:p>
        </p:txBody>
      </p:sp>
    </p:spTree>
    <p:extLst>
      <p:ext uri="{BB962C8B-B14F-4D97-AF65-F5344CB8AC3E}">
        <p14:creationId xmlns:p14="http://schemas.microsoft.com/office/powerpoint/2010/main" val="2576999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1</a:t>
            </a:fld>
            <a:endParaRPr lang="en-US" dirty="0"/>
          </a:p>
        </p:txBody>
      </p:sp>
    </p:spTree>
    <p:extLst>
      <p:ext uri="{BB962C8B-B14F-4D97-AF65-F5344CB8AC3E}">
        <p14:creationId xmlns:p14="http://schemas.microsoft.com/office/powerpoint/2010/main" val="32643052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2</a:t>
            </a:fld>
            <a:endParaRPr lang="en-US" dirty="0"/>
          </a:p>
        </p:txBody>
      </p:sp>
    </p:spTree>
    <p:extLst>
      <p:ext uri="{BB962C8B-B14F-4D97-AF65-F5344CB8AC3E}">
        <p14:creationId xmlns:p14="http://schemas.microsoft.com/office/powerpoint/2010/main" val="4093594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3</a:t>
            </a:fld>
            <a:endParaRPr lang="en-US" dirty="0"/>
          </a:p>
        </p:txBody>
      </p:sp>
    </p:spTree>
    <p:extLst>
      <p:ext uri="{BB962C8B-B14F-4D97-AF65-F5344CB8AC3E}">
        <p14:creationId xmlns:p14="http://schemas.microsoft.com/office/powerpoint/2010/main" val="38626671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4</a:t>
            </a:fld>
            <a:endParaRPr lang="en-US" dirty="0"/>
          </a:p>
        </p:txBody>
      </p:sp>
    </p:spTree>
    <p:extLst>
      <p:ext uri="{BB962C8B-B14F-4D97-AF65-F5344CB8AC3E}">
        <p14:creationId xmlns:p14="http://schemas.microsoft.com/office/powerpoint/2010/main" val="1004962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5</a:t>
            </a:fld>
            <a:endParaRPr lang="en-US" dirty="0"/>
          </a:p>
        </p:txBody>
      </p:sp>
    </p:spTree>
    <p:extLst>
      <p:ext uri="{BB962C8B-B14F-4D97-AF65-F5344CB8AC3E}">
        <p14:creationId xmlns:p14="http://schemas.microsoft.com/office/powerpoint/2010/main" val="134966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6</a:t>
            </a:fld>
            <a:endParaRPr lang="en-US" dirty="0"/>
          </a:p>
        </p:txBody>
      </p:sp>
    </p:spTree>
    <p:extLst>
      <p:ext uri="{BB962C8B-B14F-4D97-AF65-F5344CB8AC3E}">
        <p14:creationId xmlns:p14="http://schemas.microsoft.com/office/powerpoint/2010/main" val="1855726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7</a:t>
            </a:fld>
            <a:endParaRPr lang="en-US" dirty="0"/>
          </a:p>
        </p:txBody>
      </p:sp>
    </p:spTree>
    <p:extLst>
      <p:ext uri="{BB962C8B-B14F-4D97-AF65-F5344CB8AC3E}">
        <p14:creationId xmlns:p14="http://schemas.microsoft.com/office/powerpoint/2010/main" val="15798623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BB1A04-13E8-48CD-97F9-AC2568E1A8D4}" type="slidenum">
              <a:rPr lang="en-US" smtClean="0"/>
              <a:t>8</a:t>
            </a:fld>
            <a:endParaRPr lang="en-US" dirty="0"/>
          </a:p>
        </p:txBody>
      </p:sp>
    </p:spTree>
    <p:extLst>
      <p:ext uri="{BB962C8B-B14F-4D97-AF65-F5344CB8AC3E}">
        <p14:creationId xmlns:p14="http://schemas.microsoft.com/office/powerpoint/2010/main" val="25965556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smtClean="0"/>
              <a:t>10/19/2021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8416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2919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172563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902241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47389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2244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45445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90616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60474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97360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22801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14335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46593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76122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96950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61360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09866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10/19/2021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9185221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5TAIUCYMlIQ?feature=oembed" TargetMode="External"/><Relationship Id="rId6" Type="http://schemas.openxmlformats.org/officeDocument/2006/relationships/hyperlink" Target="https://www.youtube.com/watch?v=5TAIUCYMlIQ" TargetMode="External"/><Relationship Id="rId5" Type="http://schemas.openxmlformats.org/officeDocument/2006/relationships/image" Target="../media/image5.jpe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cstate="email">
            <a:duotone>
              <a:schemeClr val="bg2">
                <a:shade val="48000"/>
                <a:hueMod val="106000"/>
                <a:satMod val="140000"/>
                <a:lumMod val="42000"/>
              </a:schemeClr>
              <a:schemeClr val="bg2">
                <a:tint val="98000"/>
                <a:hueMod val="92000"/>
                <a:satMod val="220000"/>
                <a:lumMod val="90000"/>
              </a:schemeClr>
            </a:duotone>
            <a:extLst>
              <a:ext uri="{28A0092B-C50C-407E-A947-70E740481C1C}">
                <a14:useLocalDpi xmlns:a14="http://schemas.microsoft.com/office/drawing/2010/main"/>
              </a:ext>
            </a:extLst>
          </a:blip>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88D5DFD-FA42-4EB0-B24E-4180C0CC5A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1" name="Rectangle 10">
              <a:extLst>
                <a:ext uri="{FF2B5EF4-FFF2-40B4-BE49-F238E27FC236}">
                  <a16:creationId xmlns:a16="http://schemas.microsoft.com/office/drawing/2014/main" id="{CC864817-5955-484B-9D1F-9BC8DB7398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280C083F-71A6-4E55-AE35-586518FE29BC}"/>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cstate="email">
              <a:alphaModFix amt="30000"/>
              <a:duotone>
                <a:prstClr val="black"/>
                <a:schemeClr val="tx2">
                  <a:tint val="45000"/>
                  <a:satMod val="400000"/>
                </a:schemeClr>
              </a:duotone>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5" name="Picture 4" descr="Lightbulb">
            <a:extLst>
              <a:ext uri="{FF2B5EF4-FFF2-40B4-BE49-F238E27FC236}">
                <a16:creationId xmlns:a16="http://schemas.microsoft.com/office/drawing/2014/main" id="{AC06F95D-BA5D-4DEE-93EF-3FE3173D13FF}"/>
              </a:ext>
            </a:extLst>
          </p:cNvPr>
          <p:cNvPicPr>
            <a:picLocks noChangeAspect="1"/>
          </p:cNvPicPr>
          <p:nvPr/>
        </p:nvPicPr>
        <p:blipFill rotWithShape="1">
          <a:blip r:embed="rId5" cstate="email">
            <a:alphaModFix/>
            <a:extLst>
              <a:ext uri="{28A0092B-C50C-407E-A947-70E740481C1C}">
                <a14:useLocalDpi xmlns:a14="http://schemas.microsoft.com/office/drawing/2010/main"/>
              </a:ext>
            </a:extLst>
          </a:blip>
          <a:srcRect/>
          <a:stretch/>
        </p:blipFill>
        <p:spPr>
          <a:xfrm>
            <a:off x="3611" y="10"/>
            <a:ext cx="12188389" cy="6857990"/>
          </a:xfrm>
          <a:prstGeom prst="rect">
            <a:avLst/>
          </a:prstGeom>
        </p:spPr>
      </p:pic>
      <p:grpSp>
        <p:nvGrpSpPr>
          <p:cNvPr id="14" name="Group 13">
            <a:extLst>
              <a:ext uri="{FF2B5EF4-FFF2-40B4-BE49-F238E27FC236}">
                <a16:creationId xmlns:a16="http://schemas.microsoft.com/office/drawing/2014/main" id="{D44056DF-7985-4692-968A-466E9E6AF76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15" name="Round Diagonal Corner Rectangle 7">
              <a:extLst>
                <a:ext uri="{FF2B5EF4-FFF2-40B4-BE49-F238E27FC236}">
                  <a16:creationId xmlns:a16="http://schemas.microsoft.com/office/drawing/2014/main" id="{B414A174-532A-4602-934F-9858D1D86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940B0C0C-7F94-4725-8108-62B3B7A5AE70}"/>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7" name="Freeform 32">
                <a:extLst>
                  <a:ext uri="{FF2B5EF4-FFF2-40B4-BE49-F238E27FC236}">
                    <a16:creationId xmlns:a16="http://schemas.microsoft.com/office/drawing/2014/main" id="{367EAC5B-1891-480A-A3AD-B9F6A88FAC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8" name="Freeform 33">
                <a:extLst>
                  <a:ext uri="{FF2B5EF4-FFF2-40B4-BE49-F238E27FC236}">
                    <a16:creationId xmlns:a16="http://schemas.microsoft.com/office/drawing/2014/main" id="{E33FF633-15BA-464F-8F5B-26C56665F79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9" name="Freeform 34">
                <a:extLst>
                  <a:ext uri="{FF2B5EF4-FFF2-40B4-BE49-F238E27FC236}">
                    <a16:creationId xmlns:a16="http://schemas.microsoft.com/office/drawing/2014/main" id="{0C949DF6-E66B-4DB8-AB52-30CA781B483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0" name="Freeform 37">
                <a:extLst>
                  <a:ext uri="{FF2B5EF4-FFF2-40B4-BE49-F238E27FC236}">
                    <a16:creationId xmlns:a16="http://schemas.microsoft.com/office/drawing/2014/main" id="{309C2298-5EF9-4B09-8995-014F6D3BFF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1" name="Freeform 35">
                <a:extLst>
                  <a:ext uri="{FF2B5EF4-FFF2-40B4-BE49-F238E27FC236}">
                    <a16:creationId xmlns:a16="http://schemas.microsoft.com/office/drawing/2014/main" id="{319B2AFC-EBFF-477C-A364-6D575BE5AA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2" name="Freeform 36">
                <a:extLst>
                  <a:ext uri="{FF2B5EF4-FFF2-40B4-BE49-F238E27FC236}">
                    <a16:creationId xmlns:a16="http://schemas.microsoft.com/office/drawing/2014/main" id="{CC6B7D67-F2F8-4B07-B954-EAC9135B2B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3" name="Freeform 38">
                <a:extLst>
                  <a:ext uri="{FF2B5EF4-FFF2-40B4-BE49-F238E27FC236}">
                    <a16:creationId xmlns:a16="http://schemas.microsoft.com/office/drawing/2014/main" id="{7FF1659D-33DA-4F62-8567-A54020D2E2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4" name="Freeform 39">
                <a:extLst>
                  <a:ext uri="{FF2B5EF4-FFF2-40B4-BE49-F238E27FC236}">
                    <a16:creationId xmlns:a16="http://schemas.microsoft.com/office/drawing/2014/main" id="{9110F572-DC3D-4AB3-B731-B73BD6505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5" name="Freeform 40">
                <a:extLst>
                  <a:ext uri="{FF2B5EF4-FFF2-40B4-BE49-F238E27FC236}">
                    <a16:creationId xmlns:a16="http://schemas.microsoft.com/office/drawing/2014/main" id="{A2F7D0E9-68CE-40F9-B0E9-F915103ECF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6" name="Rectangle 41">
                <a:extLst>
                  <a:ext uri="{FF2B5EF4-FFF2-40B4-BE49-F238E27FC236}">
                    <a16:creationId xmlns:a16="http://schemas.microsoft.com/office/drawing/2014/main" id="{AB69A438-1FB7-454A-A3E9-0C329643CD48}"/>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27" name="Freeform 32">
                <a:extLst>
                  <a:ext uri="{FF2B5EF4-FFF2-40B4-BE49-F238E27FC236}">
                    <a16:creationId xmlns:a16="http://schemas.microsoft.com/office/drawing/2014/main" id="{E64598D0-3A2C-4570-9E7C-C52C89549B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8" name="Freeform 33">
                <a:extLst>
                  <a:ext uri="{FF2B5EF4-FFF2-40B4-BE49-F238E27FC236}">
                    <a16:creationId xmlns:a16="http://schemas.microsoft.com/office/drawing/2014/main" id="{CC17CF42-8908-477B-9F36-DA1306CA01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29" name="Freeform 34">
                <a:extLst>
                  <a:ext uri="{FF2B5EF4-FFF2-40B4-BE49-F238E27FC236}">
                    <a16:creationId xmlns:a16="http://schemas.microsoft.com/office/drawing/2014/main" id="{A2457851-D4A0-404C-BF3F-99AE00B9E9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0" name="Freeform 37">
                <a:extLst>
                  <a:ext uri="{FF2B5EF4-FFF2-40B4-BE49-F238E27FC236}">
                    <a16:creationId xmlns:a16="http://schemas.microsoft.com/office/drawing/2014/main" id="{ECC300FA-EE4A-489E-9A47-79BEBF05DC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1" name="Freeform 35">
                <a:extLst>
                  <a:ext uri="{FF2B5EF4-FFF2-40B4-BE49-F238E27FC236}">
                    <a16:creationId xmlns:a16="http://schemas.microsoft.com/office/drawing/2014/main" id="{0D1F26E2-902B-416B-A1DB-80DAF78D8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2" name="Freeform 36">
                <a:extLst>
                  <a:ext uri="{FF2B5EF4-FFF2-40B4-BE49-F238E27FC236}">
                    <a16:creationId xmlns:a16="http://schemas.microsoft.com/office/drawing/2014/main" id="{491346A0-BF6D-45A5-806A-2150768722C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3" name="Freeform 38">
                <a:extLst>
                  <a:ext uri="{FF2B5EF4-FFF2-40B4-BE49-F238E27FC236}">
                    <a16:creationId xmlns:a16="http://schemas.microsoft.com/office/drawing/2014/main" id="{A8A5AAC9-38FD-4A03-AB91-236F2AAC625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4" name="Freeform 39">
                <a:extLst>
                  <a:ext uri="{FF2B5EF4-FFF2-40B4-BE49-F238E27FC236}">
                    <a16:creationId xmlns:a16="http://schemas.microsoft.com/office/drawing/2014/main" id="{7AD4105C-55AA-47FF-AC5D-5BCB0B78C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5" name="Freeform 40">
                <a:extLst>
                  <a:ext uri="{FF2B5EF4-FFF2-40B4-BE49-F238E27FC236}">
                    <a16:creationId xmlns:a16="http://schemas.microsoft.com/office/drawing/2014/main" id="{1C4B42B1-B112-4057-82C3-E5AF3BC7F6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36" name="Rectangle 41">
                <a:extLst>
                  <a:ext uri="{FF2B5EF4-FFF2-40B4-BE49-F238E27FC236}">
                    <a16:creationId xmlns:a16="http://schemas.microsoft.com/office/drawing/2014/main" id="{C8B37395-3651-4E66-A62E-31529FABC8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2" name="Title 1">
            <a:extLst>
              <a:ext uri="{FF2B5EF4-FFF2-40B4-BE49-F238E27FC236}">
                <a16:creationId xmlns:a16="http://schemas.microsoft.com/office/drawing/2014/main" id="{4D687081-16D7-4BC5-A7DB-E70117439F85}"/>
              </a:ext>
            </a:extLst>
          </p:cNvPr>
          <p:cNvSpPr>
            <a:spLocks noGrp="1"/>
          </p:cNvSpPr>
          <p:nvPr>
            <p:ph type="ctrTitle"/>
          </p:nvPr>
        </p:nvSpPr>
        <p:spPr>
          <a:xfrm>
            <a:off x="2667000" y="2328334"/>
            <a:ext cx="6858000" cy="1783286"/>
          </a:xfrm>
        </p:spPr>
        <p:txBody>
          <a:bodyPr anchor="ctr">
            <a:normAutofit/>
          </a:bodyPr>
          <a:lstStyle/>
          <a:p>
            <a:pPr algn="ctr"/>
            <a:r>
              <a:rPr lang="en-US" dirty="0"/>
              <a:t>Can You create electricity?</a:t>
            </a:r>
          </a:p>
        </p:txBody>
      </p:sp>
      <p:sp>
        <p:nvSpPr>
          <p:cNvPr id="3" name="Subtitle 2">
            <a:extLst>
              <a:ext uri="{FF2B5EF4-FFF2-40B4-BE49-F238E27FC236}">
                <a16:creationId xmlns:a16="http://schemas.microsoft.com/office/drawing/2014/main" id="{1841851F-203A-4F8E-AA75-478526ABA894}"/>
              </a:ext>
            </a:extLst>
          </p:cNvPr>
          <p:cNvSpPr>
            <a:spLocks noGrp="1"/>
          </p:cNvSpPr>
          <p:nvPr>
            <p:ph type="subTitle" idx="1"/>
          </p:nvPr>
        </p:nvSpPr>
        <p:spPr>
          <a:xfrm>
            <a:off x="2667001" y="4111621"/>
            <a:ext cx="6857999" cy="443446"/>
          </a:xfrm>
        </p:spPr>
        <p:txBody>
          <a:bodyPr>
            <a:normAutofit/>
          </a:bodyPr>
          <a:lstStyle/>
          <a:p>
            <a:pPr algn="ctr"/>
            <a:r>
              <a:rPr lang="en-US" dirty="0"/>
              <a:t>Science Masterpiece</a:t>
            </a:r>
          </a:p>
        </p:txBody>
      </p:sp>
      <p:sp>
        <p:nvSpPr>
          <p:cNvPr id="38" name="Rectangle 37">
            <a:extLst>
              <a:ext uri="{FF2B5EF4-FFF2-40B4-BE49-F238E27FC236}">
                <a16:creationId xmlns:a16="http://schemas.microsoft.com/office/drawing/2014/main" id="{6B6D540F-1E2F-416F-819F-D8216BC8F3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185875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 name="Rectangle 90">
            <a:extLst>
              <a:ext uri="{FF2B5EF4-FFF2-40B4-BE49-F238E27FC236}">
                <a16:creationId xmlns:a16="http://schemas.microsoft.com/office/drawing/2014/main" id="{5BE62A68-92FB-4DA6-B1D6-FA043544A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dirty="0"/>
          </a:p>
        </p:txBody>
      </p:sp>
      <p:pic>
        <p:nvPicPr>
          <p:cNvPr id="93" name="Picture 2">
            <a:extLst>
              <a:ext uri="{FF2B5EF4-FFF2-40B4-BE49-F238E27FC236}">
                <a16:creationId xmlns:a16="http://schemas.microsoft.com/office/drawing/2014/main" id="{10A6DFCC-5864-48A7-8196-CBCF038BB8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cstate="email">
            <a:alphaModFix amt="30000"/>
            <a:extLst>
              <a:ext uri="{28A0092B-C50C-407E-A947-70E740481C1C}">
                <a14:useLocalDpi xmlns:a14="http://schemas.microsoft.com/office/drawing/2010/main"/>
              </a:ext>
            </a:extLst>
          </a:blip>
          <a:srcRect/>
          <a:stretch>
            <a:fillRect/>
          </a:stretch>
        </p:blipFill>
        <p:spPr bwMode="auto">
          <a:xfrm>
            <a:off x="-2783" y="0"/>
            <a:ext cx="12188952" cy="6858000"/>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grpSp>
        <p:nvGrpSpPr>
          <p:cNvPr id="95" name="Group 94">
            <a:extLst>
              <a:ext uri="{FF2B5EF4-FFF2-40B4-BE49-F238E27FC236}">
                <a16:creationId xmlns:a16="http://schemas.microsoft.com/office/drawing/2014/main" id="{03CA880E-A155-41A2-B87D-21AC3CE333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bg2"/>
              </a:gs>
              <a:gs pos="100000">
                <a:schemeClr val="bg2">
                  <a:lumMod val="60000"/>
                  <a:lumOff val="40000"/>
                </a:schemeClr>
              </a:gs>
            </a:gsLst>
            <a:lin ang="5400000" scaled="0"/>
            <a:tileRect/>
          </a:gradFill>
        </p:grpSpPr>
        <p:sp>
          <p:nvSpPr>
            <p:cNvPr id="96" name="Rectangle 5">
              <a:extLst>
                <a:ext uri="{FF2B5EF4-FFF2-40B4-BE49-F238E27FC236}">
                  <a16:creationId xmlns:a16="http://schemas.microsoft.com/office/drawing/2014/main" id="{AD179668-A46F-4D4C-8C75-2F3B4B5787B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97" name="Freeform 6">
              <a:extLst>
                <a:ext uri="{FF2B5EF4-FFF2-40B4-BE49-F238E27FC236}">
                  <a16:creationId xmlns:a16="http://schemas.microsoft.com/office/drawing/2014/main" id="{0DB283C2-E19A-4A75-909F-450DB72DEC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8" name="Freeform 7">
              <a:extLst>
                <a:ext uri="{FF2B5EF4-FFF2-40B4-BE49-F238E27FC236}">
                  <a16:creationId xmlns:a16="http://schemas.microsoft.com/office/drawing/2014/main" id="{B674E08A-09B5-42AD-805C-43DAE1D0BE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99" name="Freeform 8">
              <a:extLst>
                <a:ext uri="{FF2B5EF4-FFF2-40B4-BE49-F238E27FC236}">
                  <a16:creationId xmlns:a16="http://schemas.microsoft.com/office/drawing/2014/main" id="{248B903F-D11E-41B4-A6F7-5ACF56D76B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0" name="Freeform 9">
              <a:extLst>
                <a:ext uri="{FF2B5EF4-FFF2-40B4-BE49-F238E27FC236}">
                  <a16:creationId xmlns:a16="http://schemas.microsoft.com/office/drawing/2014/main" id="{68B65942-DED3-475B-B28D-839E15541C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1" name="Freeform 10">
              <a:extLst>
                <a:ext uri="{FF2B5EF4-FFF2-40B4-BE49-F238E27FC236}">
                  <a16:creationId xmlns:a16="http://schemas.microsoft.com/office/drawing/2014/main" id="{54C02C20-8E50-4D5F-9E89-7266186B10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2" name="Freeform 11">
              <a:extLst>
                <a:ext uri="{FF2B5EF4-FFF2-40B4-BE49-F238E27FC236}">
                  <a16:creationId xmlns:a16="http://schemas.microsoft.com/office/drawing/2014/main" id="{057C79DE-C22B-4732-B921-1EEF64DAD2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3" name="Freeform 12">
              <a:extLst>
                <a:ext uri="{FF2B5EF4-FFF2-40B4-BE49-F238E27FC236}">
                  <a16:creationId xmlns:a16="http://schemas.microsoft.com/office/drawing/2014/main" id="{21E55FE5-F856-4E6D-A505-4A5AA92FC2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4" name="Freeform 13">
              <a:extLst>
                <a:ext uri="{FF2B5EF4-FFF2-40B4-BE49-F238E27FC236}">
                  <a16:creationId xmlns:a16="http://schemas.microsoft.com/office/drawing/2014/main" id="{564ACC84-D8A2-43FB-AB43-D7A892AC83B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5" name="Freeform 14">
              <a:extLst>
                <a:ext uri="{FF2B5EF4-FFF2-40B4-BE49-F238E27FC236}">
                  <a16:creationId xmlns:a16="http://schemas.microsoft.com/office/drawing/2014/main" id="{33DE6074-A243-4841-8A21-41739E524B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6" name="Freeform 15">
              <a:extLst>
                <a:ext uri="{FF2B5EF4-FFF2-40B4-BE49-F238E27FC236}">
                  <a16:creationId xmlns:a16="http://schemas.microsoft.com/office/drawing/2014/main" id="{6AD73007-A6A4-498E-8AF9-C3F7D61DCDB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7" name="Line 16">
              <a:extLst>
                <a:ext uri="{FF2B5EF4-FFF2-40B4-BE49-F238E27FC236}">
                  <a16:creationId xmlns:a16="http://schemas.microsoft.com/office/drawing/2014/main" id="{541BFD40-70B0-48BA-9216-9C67411F450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108" name="Freeform 17">
              <a:extLst>
                <a:ext uri="{FF2B5EF4-FFF2-40B4-BE49-F238E27FC236}">
                  <a16:creationId xmlns:a16="http://schemas.microsoft.com/office/drawing/2014/main" id="{7DFC59A5-0E43-4308-8BFB-F505CFB549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09" name="Freeform 18">
              <a:extLst>
                <a:ext uri="{FF2B5EF4-FFF2-40B4-BE49-F238E27FC236}">
                  <a16:creationId xmlns:a16="http://schemas.microsoft.com/office/drawing/2014/main" id="{0852232F-7FE7-4B61-AC34-F29289DAC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0" name="Freeform 19">
              <a:extLst>
                <a:ext uri="{FF2B5EF4-FFF2-40B4-BE49-F238E27FC236}">
                  <a16:creationId xmlns:a16="http://schemas.microsoft.com/office/drawing/2014/main" id="{F2467A7F-F122-4464-A682-8C4DB1DA1E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1" name="Freeform 20">
              <a:extLst>
                <a:ext uri="{FF2B5EF4-FFF2-40B4-BE49-F238E27FC236}">
                  <a16:creationId xmlns:a16="http://schemas.microsoft.com/office/drawing/2014/main" id="{2178D569-0695-49D6-8261-1BF6E2E48F2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2" name="Rectangle 21">
              <a:extLst>
                <a:ext uri="{FF2B5EF4-FFF2-40B4-BE49-F238E27FC236}">
                  <a16:creationId xmlns:a16="http://schemas.microsoft.com/office/drawing/2014/main" id="{E289FFF1-2E96-4F4A-94D2-D1FED6AE8AA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13" name="Freeform 22">
              <a:extLst>
                <a:ext uri="{FF2B5EF4-FFF2-40B4-BE49-F238E27FC236}">
                  <a16:creationId xmlns:a16="http://schemas.microsoft.com/office/drawing/2014/main" id="{F0509D92-D47A-49BC-899A-0C2AB53BC6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4" name="Freeform 23">
              <a:extLst>
                <a:ext uri="{FF2B5EF4-FFF2-40B4-BE49-F238E27FC236}">
                  <a16:creationId xmlns:a16="http://schemas.microsoft.com/office/drawing/2014/main" id="{606E419B-186B-4DA7-95FA-F921A2D3FC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5" name="Freeform 24">
              <a:extLst>
                <a:ext uri="{FF2B5EF4-FFF2-40B4-BE49-F238E27FC236}">
                  <a16:creationId xmlns:a16="http://schemas.microsoft.com/office/drawing/2014/main" id="{35DBBAC4-A0DC-44A6-A64F-3FF22BC30B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6" name="Freeform 25">
              <a:extLst>
                <a:ext uri="{FF2B5EF4-FFF2-40B4-BE49-F238E27FC236}">
                  <a16:creationId xmlns:a16="http://schemas.microsoft.com/office/drawing/2014/main" id="{45359546-A3CF-4560-869D-4C642B0F75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7" name="Freeform 26">
              <a:extLst>
                <a:ext uri="{FF2B5EF4-FFF2-40B4-BE49-F238E27FC236}">
                  <a16:creationId xmlns:a16="http://schemas.microsoft.com/office/drawing/2014/main" id="{A9D2DDA1-3EE0-4B5E-8107-6000BCB2B4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8" name="Freeform 27">
              <a:extLst>
                <a:ext uri="{FF2B5EF4-FFF2-40B4-BE49-F238E27FC236}">
                  <a16:creationId xmlns:a16="http://schemas.microsoft.com/office/drawing/2014/main" id="{6DA22C48-18EA-47BE-B75A-9594E025BE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19" name="Freeform 28">
              <a:extLst>
                <a:ext uri="{FF2B5EF4-FFF2-40B4-BE49-F238E27FC236}">
                  <a16:creationId xmlns:a16="http://schemas.microsoft.com/office/drawing/2014/main" id="{411A5F9B-C5BD-4FE0-BEE1-5FA9B82FB34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0" name="Freeform 29">
              <a:extLst>
                <a:ext uri="{FF2B5EF4-FFF2-40B4-BE49-F238E27FC236}">
                  <a16:creationId xmlns:a16="http://schemas.microsoft.com/office/drawing/2014/main" id="{AFFCFD60-FB34-408B-A2EA-311A1093D0E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1" name="Freeform 30">
              <a:extLst>
                <a:ext uri="{FF2B5EF4-FFF2-40B4-BE49-F238E27FC236}">
                  <a16:creationId xmlns:a16="http://schemas.microsoft.com/office/drawing/2014/main" id="{72B9EBCA-3EF6-4296-80E0-CD849B27E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2" name="Freeform 31">
              <a:extLst>
                <a:ext uri="{FF2B5EF4-FFF2-40B4-BE49-F238E27FC236}">
                  <a16:creationId xmlns:a16="http://schemas.microsoft.com/office/drawing/2014/main" id="{CC021197-0DB7-42B6-93BB-32252A93738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sp useBgFill="1">
        <p:nvSpPr>
          <p:cNvPr id="124" name="Round Diagonal Corner Rectangle 6">
            <a:extLst>
              <a:ext uri="{FF2B5EF4-FFF2-40B4-BE49-F238E27FC236}">
                <a16:creationId xmlns:a16="http://schemas.microsoft.com/office/drawing/2014/main" id="{7C30BDFE-E13B-4CD1-9371-FAEDFF80C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853439"/>
            <a:ext cx="6987476" cy="4760505"/>
          </a:xfrm>
          <a:prstGeom prst="round2DiagRect">
            <a:avLst>
              <a:gd name="adj1" fmla="val 7418"/>
              <a:gd name="adj2" fmla="val 0"/>
            </a:avLst>
          </a:prstGeom>
          <a:ln w="19050" cap="sq">
            <a:solidFill>
              <a:schemeClr val="bg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6" name="Group 125">
            <a:extLst>
              <a:ext uri="{FF2B5EF4-FFF2-40B4-BE49-F238E27FC236}">
                <a16:creationId xmlns:a16="http://schemas.microsoft.com/office/drawing/2014/main" id="{A847D4E2-EA7B-40EF-8062-D1FAF838F6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79200" y="0"/>
            <a:ext cx="674688" cy="6848476"/>
            <a:chOff x="11364912" y="0"/>
            <a:chExt cx="674688" cy="6848476"/>
          </a:xfrm>
          <a:gradFill flip="none" rotWithShape="1">
            <a:gsLst>
              <a:gs pos="0">
                <a:schemeClr val="bg2"/>
              </a:gs>
              <a:gs pos="100000">
                <a:schemeClr val="bg2">
                  <a:lumMod val="60000"/>
                  <a:lumOff val="40000"/>
                  <a:alpha val="60000"/>
                </a:schemeClr>
              </a:gs>
            </a:gsLst>
            <a:lin ang="5400000" scaled="0"/>
            <a:tileRect/>
          </a:gradFill>
        </p:grpSpPr>
        <p:sp>
          <p:nvSpPr>
            <p:cNvPr id="127" name="Freeform 32">
              <a:extLst>
                <a:ext uri="{FF2B5EF4-FFF2-40B4-BE49-F238E27FC236}">
                  <a16:creationId xmlns:a16="http://schemas.microsoft.com/office/drawing/2014/main" id="{F1549F3B-53A1-4D15-8E8E-4297D91B8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8" name="Freeform 33">
              <a:extLst>
                <a:ext uri="{FF2B5EF4-FFF2-40B4-BE49-F238E27FC236}">
                  <a16:creationId xmlns:a16="http://schemas.microsoft.com/office/drawing/2014/main" id="{841347B2-F767-433C-946A-1B19B4C40EB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29" name="Freeform 34">
              <a:extLst>
                <a:ext uri="{FF2B5EF4-FFF2-40B4-BE49-F238E27FC236}">
                  <a16:creationId xmlns:a16="http://schemas.microsoft.com/office/drawing/2014/main" id="{B34A4847-B6CA-4001-8EB1-33B3854A4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0" name="Freeform 35">
              <a:extLst>
                <a:ext uri="{FF2B5EF4-FFF2-40B4-BE49-F238E27FC236}">
                  <a16:creationId xmlns:a16="http://schemas.microsoft.com/office/drawing/2014/main" id="{EF334B32-D0A0-45DE-99CB-37A3E56ECE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1" name="Freeform 36">
              <a:extLst>
                <a:ext uri="{FF2B5EF4-FFF2-40B4-BE49-F238E27FC236}">
                  <a16:creationId xmlns:a16="http://schemas.microsoft.com/office/drawing/2014/main" id="{5D1098DF-5812-4A6F-A4B7-AFEBEDA9837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2" name="Freeform 37">
              <a:extLst>
                <a:ext uri="{FF2B5EF4-FFF2-40B4-BE49-F238E27FC236}">
                  <a16:creationId xmlns:a16="http://schemas.microsoft.com/office/drawing/2014/main" id="{2A72CC5D-2EA1-4ABD-B694-045401D7F2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3" name="Freeform 38">
              <a:extLst>
                <a:ext uri="{FF2B5EF4-FFF2-40B4-BE49-F238E27FC236}">
                  <a16:creationId xmlns:a16="http://schemas.microsoft.com/office/drawing/2014/main" id="{47B8C57D-403F-4D5B-9724-24276E99B4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4" name="Freeform 39">
              <a:extLst>
                <a:ext uri="{FF2B5EF4-FFF2-40B4-BE49-F238E27FC236}">
                  <a16:creationId xmlns:a16="http://schemas.microsoft.com/office/drawing/2014/main" id="{4890E5D3-F793-4B6A-AA8F-1F6C03BD1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5" name="Freeform 40">
              <a:extLst>
                <a:ext uri="{FF2B5EF4-FFF2-40B4-BE49-F238E27FC236}">
                  <a16:creationId xmlns:a16="http://schemas.microsoft.com/office/drawing/2014/main" id="{68A2FE4A-346D-4EA5-B377-EED4515161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36" name="Rectangle 41">
              <a:extLst>
                <a:ext uri="{FF2B5EF4-FFF2-40B4-BE49-F238E27FC236}">
                  <a16:creationId xmlns:a16="http://schemas.microsoft.com/office/drawing/2014/main" id="{2F12D5D5-9BB1-4D89-B5B4-8F8353825B7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grpSp>
      <p:pic>
        <p:nvPicPr>
          <p:cNvPr id="6" name="Online Media 5" title="The Sticky Balloon Trick! | Physics for Kids">
            <a:hlinkClick r:id="" action="ppaction://media"/>
            <a:extLst>
              <a:ext uri="{FF2B5EF4-FFF2-40B4-BE49-F238E27FC236}">
                <a16:creationId xmlns:a16="http://schemas.microsoft.com/office/drawing/2014/main" id="{DE2728D8-1FB4-470D-BD88-8CB62D632C60}"/>
              </a:ext>
            </a:extLst>
          </p:cNvPr>
          <p:cNvPicPr>
            <a:picLocks noRot="1" noChangeAspect="1"/>
          </p:cNvPicPr>
          <p:nvPr>
            <a:videoFile r:link="rId1"/>
          </p:nvPr>
        </p:nvPicPr>
        <p:blipFill>
          <a:blip r:embed="rId5"/>
          <a:stretch>
            <a:fillRect/>
          </a:stretch>
        </p:blipFill>
        <p:spPr>
          <a:xfrm>
            <a:off x="565150" y="92237"/>
            <a:ext cx="11137539" cy="6264866"/>
          </a:xfrm>
          <a:prstGeom prst="rect">
            <a:avLst/>
          </a:prstGeom>
        </p:spPr>
      </p:pic>
      <p:sp>
        <p:nvSpPr>
          <p:cNvPr id="7" name="TextBox 6">
            <a:extLst>
              <a:ext uri="{FF2B5EF4-FFF2-40B4-BE49-F238E27FC236}">
                <a16:creationId xmlns:a16="http://schemas.microsoft.com/office/drawing/2014/main" id="{FF7E66AD-BE12-4D7A-9577-2CE66D04FC9C}"/>
              </a:ext>
            </a:extLst>
          </p:cNvPr>
          <p:cNvSpPr txBox="1"/>
          <p:nvPr/>
        </p:nvSpPr>
        <p:spPr>
          <a:xfrm>
            <a:off x="4766990" y="6415742"/>
            <a:ext cx="2899320" cy="369332"/>
          </a:xfrm>
          <a:prstGeom prst="rect">
            <a:avLst/>
          </a:prstGeom>
          <a:noFill/>
        </p:spPr>
        <p:txBody>
          <a:bodyPr wrap="none" rtlCol="0">
            <a:spAutoFit/>
          </a:bodyPr>
          <a:lstStyle/>
          <a:p>
            <a:r>
              <a:rPr lang="en-US" dirty="0">
                <a:hlinkClick r:id="rId6"/>
              </a:rPr>
              <a:t>Link To Static Electricity Video</a:t>
            </a:r>
            <a:endParaRPr lang="en-US" dirty="0"/>
          </a:p>
        </p:txBody>
      </p:sp>
    </p:spTree>
    <p:extLst>
      <p:ext uri="{BB962C8B-B14F-4D97-AF65-F5344CB8AC3E}">
        <p14:creationId xmlns:p14="http://schemas.microsoft.com/office/powerpoint/2010/main" val="9566394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1463C57-FDAC-4556-A011-B08BFF9AADEF}"/>
              </a:ext>
            </a:extLst>
          </p:cNvPr>
          <p:cNvSpPr txBox="1"/>
          <p:nvPr/>
        </p:nvSpPr>
        <p:spPr>
          <a:xfrm>
            <a:off x="1209367" y="712586"/>
            <a:ext cx="5859624" cy="1077218"/>
          </a:xfrm>
          <a:prstGeom prst="rect">
            <a:avLst/>
          </a:prstGeom>
          <a:noFill/>
        </p:spPr>
        <p:txBody>
          <a:bodyPr wrap="square" rtlCol="0">
            <a:spAutoFit/>
          </a:bodyPr>
          <a:lstStyle/>
          <a:p>
            <a:r>
              <a:rPr lang="en-US" sz="3200" dirty="0"/>
              <a:t>All matter has atoms that contain an electrical charge.</a:t>
            </a:r>
          </a:p>
        </p:txBody>
      </p:sp>
      <p:sp>
        <p:nvSpPr>
          <p:cNvPr id="9" name="TextBox 8">
            <a:extLst>
              <a:ext uri="{FF2B5EF4-FFF2-40B4-BE49-F238E27FC236}">
                <a16:creationId xmlns:a16="http://schemas.microsoft.com/office/drawing/2014/main" id="{73F215C6-6655-484C-A189-19B54C242D6D}"/>
              </a:ext>
            </a:extLst>
          </p:cNvPr>
          <p:cNvSpPr txBox="1"/>
          <p:nvPr/>
        </p:nvSpPr>
        <p:spPr>
          <a:xfrm>
            <a:off x="1209367" y="2594500"/>
            <a:ext cx="6120882" cy="2062103"/>
          </a:xfrm>
          <a:prstGeom prst="rect">
            <a:avLst/>
          </a:prstGeom>
          <a:noFill/>
        </p:spPr>
        <p:txBody>
          <a:bodyPr wrap="square" rtlCol="0">
            <a:spAutoFit/>
          </a:bodyPr>
          <a:lstStyle/>
          <a:p>
            <a:r>
              <a:rPr lang="en-US" sz="3200" dirty="0"/>
              <a:t>Most of the time it’s balanced, but when we rub 2 objects together, we get an imbalance…STATIC ELECTRICITY.</a:t>
            </a:r>
          </a:p>
        </p:txBody>
      </p:sp>
      <p:pic>
        <p:nvPicPr>
          <p:cNvPr id="8" name="Picture 7">
            <a:extLst>
              <a:ext uri="{FF2B5EF4-FFF2-40B4-BE49-F238E27FC236}">
                <a16:creationId xmlns:a16="http://schemas.microsoft.com/office/drawing/2014/main" id="{3ECCA30F-D8B9-4CF3-972C-EEB415266D1F}"/>
              </a:ext>
            </a:extLst>
          </p:cNvPr>
          <p:cNvPicPr>
            <a:picLocks noChangeAspect="1"/>
          </p:cNvPicPr>
          <p:nvPr/>
        </p:nvPicPr>
        <p:blipFill rotWithShape="1">
          <a:blip r:embed="rId4"/>
          <a:srcRect l="7960" t="17755" r="72372" b="29456"/>
          <a:stretch/>
        </p:blipFill>
        <p:spPr>
          <a:xfrm>
            <a:off x="9571296" y="283019"/>
            <a:ext cx="2397967" cy="1810139"/>
          </a:xfrm>
          <a:prstGeom prst="rect">
            <a:avLst/>
          </a:prstGeom>
        </p:spPr>
      </p:pic>
      <p:pic>
        <p:nvPicPr>
          <p:cNvPr id="10" name="Picture 9">
            <a:extLst>
              <a:ext uri="{FF2B5EF4-FFF2-40B4-BE49-F238E27FC236}">
                <a16:creationId xmlns:a16="http://schemas.microsoft.com/office/drawing/2014/main" id="{11B35441-FFF9-4EE6-B5C7-DAC6CB20CD22}"/>
              </a:ext>
            </a:extLst>
          </p:cNvPr>
          <p:cNvPicPr>
            <a:picLocks noChangeAspect="1"/>
          </p:cNvPicPr>
          <p:nvPr/>
        </p:nvPicPr>
        <p:blipFill rotWithShape="1">
          <a:blip r:embed="rId5"/>
          <a:srcRect l="7669" t="20504" r="69854" b="22607"/>
          <a:stretch/>
        </p:blipFill>
        <p:spPr>
          <a:xfrm>
            <a:off x="7387358" y="2660262"/>
            <a:ext cx="2588449" cy="1842665"/>
          </a:xfrm>
          <a:prstGeom prst="rect">
            <a:avLst/>
          </a:prstGeom>
        </p:spPr>
      </p:pic>
      <p:pic>
        <p:nvPicPr>
          <p:cNvPr id="11" name="Picture 10">
            <a:extLst>
              <a:ext uri="{FF2B5EF4-FFF2-40B4-BE49-F238E27FC236}">
                <a16:creationId xmlns:a16="http://schemas.microsoft.com/office/drawing/2014/main" id="{F4A2AE55-2970-48C8-8974-3B436E75266B}"/>
              </a:ext>
            </a:extLst>
          </p:cNvPr>
          <p:cNvPicPr>
            <a:picLocks noChangeAspect="1"/>
          </p:cNvPicPr>
          <p:nvPr/>
        </p:nvPicPr>
        <p:blipFill rotWithShape="1">
          <a:blip r:embed="rId6"/>
          <a:srcRect l="13597" t="15238" r="66735" b="24624"/>
          <a:stretch/>
        </p:blipFill>
        <p:spPr>
          <a:xfrm>
            <a:off x="7517444" y="4757393"/>
            <a:ext cx="2328279" cy="2002176"/>
          </a:xfrm>
          <a:prstGeom prst="rect">
            <a:avLst/>
          </a:prstGeom>
        </p:spPr>
      </p:pic>
      <p:sp>
        <p:nvSpPr>
          <p:cNvPr id="14" name="TextBox 13">
            <a:extLst>
              <a:ext uri="{FF2B5EF4-FFF2-40B4-BE49-F238E27FC236}">
                <a16:creationId xmlns:a16="http://schemas.microsoft.com/office/drawing/2014/main" id="{58919C92-51FD-482F-BEB3-DA4D5306D3C0}"/>
              </a:ext>
            </a:extLst>
          </p:cNvPr>
          <p:cNvSpPr txBox="1"/>
          <p:nvPr/>
        </p:nvSpPr>
        <p:spPr>
          <a:xfrm>
            <a:off x="1209367" y="5189909"/>
            <a:ext cx="6619077" cy="1569660"/>
          </a:xfrm>
          <a:prstGeom prst="rect">
            <a:avLst/>
          </a:prstGeom>
          <a:noFill/>
        </p:spPr>
        <p:txBody>
          <a:bodyPr wrap="square" rtlCol="0">
            <a:spAutoFit/>
          </a:bodyPr>
          <a:lstStyle/>
          <a:p>
            <a:r>
              <a:rPr lang="en-US" sz="3200" dirty="0"/>
              <a:t>The excess negative particles in the balloon are now attracted to the positive particles in the wall.  </a:t>
            </a:r>
          </a:p>
        </p:txBody>
      </p:sp>
      <p:grpSp>
        <p:nvGrpSpPr>
          <p:cNvPr id="5" name="Group 4">
            <a:extLst>
              <a:ext uri="{FF2B5EF4-FFF2-40B4-BE49-F238E27FC236}">
                <a16:creationId xmlns:a16="http://schemas.microsoft.com/office/drawing/2014/main" id="{F4FFB11A-5F76-4239-A203-C17265824F1A}"/>
              </a:ext>
            </a:extLst>
          </p:cNvPr>
          <p:cNvGrpSpPr/>
          <p:nvPr/>
        </p:nvGrpSpPr>
        <p:grpSpPr>
          <a:xfrm>
            <a:off x="6735832" y="314985"/>
            <a:ext cx="2416895" cy="1746209"/>
            <a:chOff x="1214036" y="1899592"/>
            <a:chExt cx="2416895" cy="1746209"/>
          </a:xfrm>
        </p:grpSpPr>
        <p:sp>
          <p:nvSpPr>
            <p:cNvPr id="4" name="Rectangle 3">
              <a:extLst>
                <a:ext uri="{FF2B5EF4-FFF2-40B4-BE49-F238E27FC236}">
                  <a16:creationId xmlns:a16="http://schemas.microsoft.com/office/drawing/2014/main" id="{34FDC7CF-59BB-4B3B-86A9-616A8E67A1E3}"/>
                </a:ext>
              </a:extLst>
            </p:cNvPr>
            <p:cNvSpPr/>
            <p:nvPr/>
          </p:nvSpPr>
          <p:spPr>
            <a:xfrm>
              <a:off x="1232965" y="1899592"/>
              <a:ext cx="2397966" cy="17462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Diagram&#10;&#10;Description automatically generated">
              <a:extLst>
                <a:ext uri="{FF2B5EF4-FFF2-40B4-BE49-F238E27FC236}">
                  <a16:creationId xmlns:a16="http://schemas.microsoft.com/office/drawing/2014/main" id="{1CFD416B-20A7-43F1-89BC-56E7B4F9A7C7}"/>
                </a:ext>
              </a:extLst>
            </p:cNvPr>
            <p:cNvPicPr>
              <a:picLocks noChangeAspect="1"/>
            </p:cNvPicPr>
            <p:nvPr/>
          </p:nvPicPr>
          <p:blipFill>
            <a:blip r:embed="rId7"/>
            <a:stretch>
              <a:fillRect/>
            </a:stretch>
          </p:blipFill>
          <p:spPr>
            <a:xfrm>
              <a:off x="1214036" y="1899592"/>
              <a:ext cx="2328279" cy="1746209"/>
            </a:xfrm>
            <a:prstGeom prst="rect">
              <a:avLst/>
            </a:prstGeom>
          </p:spPr>
        </p:pic>
      </p:grpSp>
    </p:spTree>
    <p:extLst>
      <p:ext uri="{BB962C8B-B14F-4D97-AF65-F5344CB8AC3E}">
        <p14:creationId xmlns:p14="http://schemas.microsoft.com/office/powerpoint/2010/main" val="4084789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E32A979-E16F-4FA2-A805-3A117864871E}"/>
              </a:ext>
            </a:extLst>
          </p:cNvPr>
          <p:cNvSpPr txBox="1"/>
          <p:nvPr/>
        </p:nvSpPr>
        <p:spPr>
          <a:xfrm>
            <a:off x="782216" y="1110344"/>
            <a:ext cx="10627567" cy="6001643"/>
          </a:xfrm>
          <a:prstGeom prst="rect">
            <a:avLst/>
          </a:prstGeom>
          <a:noFill/>
        </p:spPr>
        <p:txBody>
          <a:bodyPr wrap="square" rtlCol="0">
            <a:spAutoFit/>
          </a:bodyPr>
          <a:lstStyle/>
          <a:p>
            <a:pPr marL="571500" indent="-571500">
              <a:buFont typeface="Arial" panose="020B0604020202020204" pitchFamily="34" charset="0"/>
              <a:buChar char="•"/>
            </a:pPr>
            <a:r>
              <a:rPr lang="en-US" sz="3200" b="1" dirty="0"/>
              <a:t>Attract</a:t>
            </a:r>
            <a:r>
              <a:rPr lang="en-US" sz="2800" dirty="0"/>
              <a:t> – to pull or draw in</a:t>
            </a:r>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r>
              <a:rPr lang="en-US" sz="3200" b="1" dirty="0"/>
              <a:t>Repel</a:t>
            </a:r>
            <a:r>
              <a:rPr lang="en-US" sz="3200" dirty="0"/>
              <a:t> </a:t>
            </a:r>
            <a:r>
              <a:rPr lang="en-US" sz="2800" dirty="0"/>
              <a:t>– to push away</a:t>
            </a:r>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r>
              <a:rPr lang="en-US" sz="3200" b="1" dirty="0"/>
              <a:t>Electrical Charge</a:t>
            </a:r>
            <a:r>
              <a:rPr lang="en-US" sz="2800" b="1" dirty="0"/>
              <a:t> </a:t>
            </a:r>
            <a:r>
              <a:rPr lang="en-US" sz="2800" dirty="0"/>
              <a:t>– the positive and negative charges found in matter</a:t>
            </a:r>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r>
              <a:rPr lang="en-US" sz="3200" b="1" dirty="0"/>
              <a:t>Electricity</a:t>
            </a:r>
            <a:r>
              <a:rPr lang="en-US" sz="2800" dirty="0"/>
              <a:t> – a form of energy that occurs from the movement of electrons from one atom to another</a:t>
            </a:r>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r>
              <a:rPr lang="en-US" sz="3200" b="1" dirty="0"/>
              <a:t>Static Electricity </a:t>
            </a:r>
            <a:r>
              <a:rPr lang="en-US" sz="2800" dirty="0"/>
              <a:t>– a buildup of the electrical charge on the surface of an object</a:t>
            </a:r>
          </a:p>
          <a:p>
            <a:endParaRPr lang="en-US" sz="2800" dirty="0"/>
          </a:p>
        </p:txBody>
      </p:sp>
      <p:sp>
        <p:nvSpPr>
          <p:cNvPr id="12" name="TextBox 11">
            <a:extLst>
              <a:ext uri="{FF2B5EF4-FFF2-40B4-BE49-F238E27FC236}">
                <a16:creationId xmlns:a16="http://schemas.microsoft.com/office/drawing/2014/main" id="{E3BB9951-FA51-4C77-AA1A-24CE5455287C}"/>
              </a:ext>
            </a:extLst>
          </p:cNvPr>
          <p:cNvSpPr txBox="1"/>
          <p:nvPr/>
        </p:nvSpPr>
        <p:spPr>
          <a:xfrm>
            <a:off x="0" y="167951"/>
            <a:ext cx="12192000" cy="1107996"/>
          </a:xfrm>
          <a:prstGeom prst="rect">
            <a:avLst/>
          </a:prstGeom>
          <a:noFill/>
        </p:spPr>
        <p:txBody>
          <a:bodyPr wrap="square" rtlCol="0">
            <a:spAutoFit/>
          </a:bodyPr>
          <a:lstStyle/>
          <a:p>
            <a:pPr algn="ctr"/>
            <a:r>
              <a:rPr lang="en-US" sz="6600" dirty="0"/>
              <a:t>Vocabulary</a:t>
            </a:r>
          </a:p>
        </p:txBody>
      </p:sp>
    </p:spTree>
    <p:extLst>
      <p:ext uri="{BB962C8B-B14F-4D97-AF65-F5344CB8AC3E}">
        <p14:creationId xmlns:p14="http://schemas.microsoft.com/office/powerpoint/2010/main" val="3906540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340" name="Group 279">
            <a:extLst>
              <a:ext uri="{FF2B5EF4-FFF2-40B4-BE49-F238E27FC236}">
                <a16:creationId xmlns:a16="http://schemas.microsoft.com/office/drawing/2014/main" id="{5FE07634-A83A-4681-9C1D-BC0775F9D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81" name="Rectangle 280">
              <a:extLst>
                <a:ext uri="{FF2B5EF4-FFF2-40B4-BE49-F238E27FC236}">
                  <a16:creationId xmlns:a16="http://schemas.microsoft.com/office/drawing/2014/main" id="{BF62976A-266E-4650-88F2-C16130F3D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grpSp>
        <p:nvGrpSpPr>
          <p:cNvPr id="341" name="Group 283">
            <a:extLst>
              <a:ext uri="{FF2B5EF4-FFF2-40B4-BE49-F238E27FC236}">
                <a16:creationId xmlns:a16="http://schemas.microsoft.com/office/drawing/2014/main" id="{A2E1FE48-FA7B-4262-B922-041542931D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85" name="Rectangle 284">
              <a:extLst>
                <a:ext uri="{FF2B5EF4-FFF2-40B4-BE49-F238E27FC236}">
                  <a16:creationId xmlns:a16="http://schemas.microsoft.com/office/drawing/2014/main" id="{F2E644B1-8F72-4AC4-89F1-EB3A027341E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8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8" name="Rectangle 287">
              <a:extLst>
                <a:ext uri="{FF2B5EF4-FFF2-40B4-BE49-F238E27FC236}">
                  <a16:creationId xmlns:a16="http://schemas.microsoft.com/office/drawing/2014/main" id="{B392695A-F131-4C51-B689-3F4D5B1A2F1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8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3" name="Rectangle 312">
              <a:extLst>
                <a:ext uri="{FF2B5EF4-FFF2-40B4-BE49-F238E27FC236}">
                  <a16:creationId xmlns:a16="http://schemas.microsoft.com/office/drawing/2014/main" id="{13DA6B78-00DE-4E55-9124-EFD72519BB9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1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5" name="Rectangle 324">
              <a:extLst>
                <a:ext uri="{FF2B5EF4-FFF2-40B4-BE49-F238E27FC236}">
                  <a16:creationId xmlns:a16="http://schemas.microsoft.com/office/drawing/2014/main" id="{BE9A51BE-C514-46B5-ABA6-7E7C878F8E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2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2"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3"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4"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5"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6"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7"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8"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pic>
        <p:nvPicPr>
          <p:cNvPr id="11" name="Picture 10">
            <a:extLst>
              <a:ext uri="{FF2B5EF4-FFF2-40B4-BE49-F238E27FC236}">
                <a16:creationId xmlns:a16="http://schemas.microsoft.com/office/drawing/2014/main" id="{EA1358A5-F8B2-469A-B942-0E927C62095F}"/>
              </a:ext>
            </a:extLst>
          </p:cNvPr>
          <p:cNvPicPr>
            <a:picLocks noChangeAspect="1"/>
          </p:cNvPicPr>
          <p:nvPr/>
        </p:nvPicPr>
        <p:blipFill rotWithShape="1">
          <a:blip r:embed="rId5"/>
          <a:srcRect l="59974" t="22109" r="10078" b="32454"/>
          <a:stretch/>
        </p:blipFill>
        <p:spPr>
          <a:xfrm>
            <a:off x="190499" y="2628161"/>
            <a:ext cx="5360825" cy="2287534"/>
          </a:xfrm>
          <a:prstGeom prst="rect">
            <a:avLst/>
          </a:prstGeom>
        </p:spPr>
      </p:pic>
      <p:sp>
        <p:nvSpPr>
          <p:cNvPr id="80" name="TextBox 79">
            <a:extLst>
              <a:ext uri="{FF2B5EF4-FFF2-40B4-BE49-F238E27FC236}">
                <a16:creationId xmlns:a16="http://schemas.microsoft.com/office/drawing/2014/main" id="{CD97D27D-08DD-4FC9-B850-DB7140991137}"/>
              </a:ext>
            </a:extLst>
          </p:cNvPr>
          <p:cNvSpPr txBox="1"/>
          <p:nvPr/>
        </p:nvSpPr>
        <p:spPr>
          <a:xfrm>
            <a:off x="0" y="167951"/>
            <a:ext cx="12192000" cy="1107996"/>
          </a:xfrm>
          <a:prstGeom prst="rect">
            <a:avLst/>
          </a:prstGeom>
          <a:noFill/>
        </p:spPr>
        <p:txBody>
          <a:bodyPr wrap="square" rtlCol="0">
            <a:spAutoFit/>
          </a:bodyPr>
          <a:lstStyle/>
          <a:p>
            <a:pPr algn="ctr"/>
            <a:r>
              <a:rPr lang="en-US" sz="6600" dirty="0"/>
              <a:t>Experiment Time</a:t>
            </a:r>
          </a:p>
        </p:txBody>
      </p:sp>
      <p:pic>
        <p:nvPicPr>
          <p:cNvPr id="12" name="Picture 11">
            <a:extLst>
              <a:ext uri="{FF2B5EF4-FFF2-40B4-BE49-F238E27FC236}">
                <a16:creationId xmlns:a16="http://schemas.microsoft.com/office/drawing/2014/main" id="{611BAA3D-C78B-48D2-93AF-BABC0D3F5EE1}"/>
              </a:ext>
            </a:extLst>
          </p:cNvPr>
          <p:cNvPicPr>
            <a:picLocks noChangeAspect="1"/>
          </p:cNvPicPr>
          <p:nvPr/>
        </p:nvPicPr>
        <p:blipFill rotWithShape="1">
          <a:blip r:embed="rId6"/>
          <a:srcRect l="62372" t="7084" r="12763" b="19027"/>
          <a:stretch/>
        </p:blipFill>
        <p:spPr>
          <a:xfrm>
            <a:off x="5760875" y="1375990"/>
            <a:ext cx="6059602" cy="5064497"/>
          </a:xfrm>
          <a:prstGeom prst="rect">
            <a:avLst/>
          </a:prstGeom>
        </p:spPr>
      </p:pic>
    </p:spTree>
    <p:extLst>
      <p:ext uri="{BB962C8B-B14F-4D97-AF65-F5344CB8AC3E}">
        <p14:creationId xmlns:p14="http://schemas.microsoft.com/office/powerpoint/2010/main" val="3026653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340" name="Group 279">
            <a:extLst>
              <a:ext uri="{FF2B5EF4-FFF2-40B4-BE49-F238E27FC236}">
                <a16:creationId xmlns:a16="http://schemas.microsoft.com/office/drawing/2014/main" id="{5FE07634-A83A-4681-9C1D-BC0775F9D29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281" name="Rectangle 280">
              <a:extLst>
                <a:ext uri="{FF2B5EF4-FFF2-40B4-BE49-F238E27FC236}">
                  <a16:creationId xmlns:a16="http://schemas.microsoft.com/office/drawing/2014/main" id="{BF62976A-266E-4650-88F2-C16130F3DF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2" name="Picture 2">
              <a:extLst>
                <a:ext uri="{FF2B5EF4-FFF2-40B4-BE49-F238E27FC236}">
                  <a16:creationId xmlns:a16="http://schemas.microsoft.com/office/drawing/2014/main" id="{88D9B99B-59C2-481A-A948-F87920A7FE5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grpSp>
        <p:nvGrpSpPr>
          <p:cNvPr id="341" name="Group 283">
            <a:extLst>
              <a:ext uri="{FF2B5EF4-FFF2-40B4-BE49-F238E27FC236}">
                <a16:creationId xmlns:a16="http://schemas.microsoft.com/office/drawing/2014/main" id="{A2E1FE48-FA7B-4262-B922-041542931DD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285" name="Rectangle 284">
              <a:extLst>
                <a:ext uri="{FF2B5EF4-FFF2-40B4-BE49-F238E27FC236}">
                  <a16:creationId xmlns:a16="http://schemas.microsoft.com/office/drawing/2014/main" id="{F2E644B1-8F72-4AC4-89F1-EB3A027341E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86" name="Freeform 6">
              <a:extLst>
                <a:ext uri="{FF2B5EF4-FFF2-40B4-BE49-F238E27FC236}">
                  <a16:creationId xmlns:a16="http://schemas.microsoft.com/office/drawing/2014/main" id="{1781B8E8-8A26-4FFB-BE0C-7C0C644F7C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7" name="Freeform 7">
              <a:extLst>
                <a:ext uri="{FF2B5EF4-FFF2-40B4-BE49-F238E27FC236}">
                  <a16:creationId xmlns:a16="http://schemas.microsoft.com/office/drawing/2014/main" id="{4109D997-E9DF-4429-A643-3E691E2B70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88" name="Rectangle 287">
              <a:extLst>
                <a:ext uri="{FF2B5EF4-FFF2-40B4-BE49-F238E27FC236}">
                  <a16:creationId xmlns:a16="http://schemas.microsoft.com/office/drawing/2014/main" id="{B392695A-F131-4C51-B689-3F4D5B1A2F1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289" name="Freeform 9">
              <a:extLst>
                <a:ext uri="{FF2B5EF4-FFF2-40B4-BE49-F238E27FC236}">
                  <a16:creationId xmlns:a16="http://schemas.microsoft.com/office/drawing/2014/main" id="{8218EC3E-07D0-417A-B0A8-057F825EF79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0" name="Freeform 10">
              <a:extLst>
                <a:ext uri="{FF2B5EF4-FFF2-40B4-BE49-F238E27FC236}">
                  <a16:creationId xmlns:a16="http://schemas.microsoft.com/office/drawing/2014/main" id="{B036399E-7675-47B6-A645-242946879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1" name="Freeform 11">
              <a:extLst>
                <a:ext uri="{FF2B5EF4-FFF2-40B4-BE49-F238E27FC236}">
                  <a16:creationId xmlns:a16="http://schemas.microsoft.com/office/drawing/2014/main" id="{C44A0438-B8A4-43B3-B17C-B919FCD92C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2" name="Freeform 12">
              <a:extLst>
                <a:ext uri="{FF2B5EF4-FFF2-40B4-BE49-F238E27FC236}">
                  <a16:creationId xmlns:a16="http://schemas.microsoft.com/office/drawing/2014/main" id="{ABC7257F-6F64-4B81-BDA7-7C232BCBA2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3" name="Freeform 13">
              <a:extLst>
                <a:ext uri="{FF2B5EF4-FFF2-40B4-BE49-F238E27FC236}">
                  <a16:creationId xmlns:a16="http://schemas.microsoft.com/office/drawing/2014/main" id="{72DD7E92-F033-480C-A220-63CE422C3A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4" name="Freeform 14">
              <a:extLst>
                <a:ext uri="{FF2B5EF4-FFF2-40B4-BE49-F238E27FC236}">
                  <a16:creationId xmlns:a16="http://schemas.microsoft.com/office/drawing/2014/main" id="{444A9AC9-463E-45E7-A818-13F664F7C0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5" name="Freeform 15">
              <a:extLst>
                <a:ext uri="{FF2B5EF4-FFF2-40B4-BE49-F238E27FC236}">
                  <a16:creationId xmlns:a16="http://schemas.microsoft.com/office/drawing/2014/main" id="{6CCE9BBE-5DE3-4991-80CA-DFEB928673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6" name="Freeform 16">
              <a:extLst>
                <a:ext uri="{FF2B5EF4-FFF2-40B4-BE49-F238E27FC236}">
                  <a16:creationId xmlns:a16="http://schemas.microsoft.com/office/drawing/2014/main" id="{3180F6DF-A13F-491C-BF97-B206E3E7B90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7" name="Freeform 17">
              <a:extLst>
                <a:ext uri="{FF2B5EF4-FFF2-40B4-BE49-F238E27FC236}">
                  <a16:creationId xmlns:a16="http://schemas.microsoft.com/office/drawing/2014/main" id="{CAD0E44C-73C8-42BB-ADA8-2BA6B30824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8" name="Freeform 18">
              <a:extLst>
                <a:ext uri="{FF2B5EF4-FFF2-40B4-BE49-F238E27FC236}">
                  <a16:creationId xmlns:a16="http://schemas.microsoft.com/office/drawing/2014/main" id="{436EC43E-A70D-4E5C-B275-35CA8E93C1B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99" name="Freeform 19">
              <a:extLst>
                <a:ext uri="{FF2B5EF4-FFF2-40B4-BE49-F238E27FC236}">
                  <a16:creationId xmlns:a16="http://schemas.microsoft.com/office/drawing/2014/main" id="{ADE7E5B6-2E2A-4F56-9E90-F8613E6D1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0" name="Freeform 20">
              <a:extLst>
                <a:ext uri="{FF2B5EF4-FFF2-40B4-BE49-F238E27FC236}">
                  <a16:creationId xmlns:a16="http://schemas.microsoft.com/office/drawing/2014/main" id="{86B9E49B-AE8D-47E0-BACC-A6D0AC3AB2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1" name="Freeform 21">
              <a:extLst>
                <a:ext uri="{FF2B5EF4-FFF2-40B4-BE49-F238E27FC236}">
                  <a16:creationId xmlns:a16="http://schemas.microsoft.com/office/drawing/2014/main" id="{2EB961AF-CD61-41BA-B0B2-0741A5ED64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2" name="Freeform 22">
              <a:extLst>
                <a:ext uri="{FF2B5EF4-FFF2-40B4-BE49-F238E27FC236}">
                  <a16:creationId xmlns:a16="http://schemas.microsoft.com/office/drawing/2014/main" id="{DC42BDA1-810A-4135-B3B1-B3161D372A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3" name="Freeform 23">
              <a:extLst>
                <a:ext uri="{FF2B5EF4-FFF2-40B4-BE49-F238E27FC236}">
                  <a16:creationId xmlns:a16="http://schemas.microsoft.com/office/drawing/2014/main" id="{FA51FCA8-FCF4-4116-8CB2-5C539E37F4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4" name="Freeform 24">
              <a:extLst>
                <a:ext uri="{FF2B5EF4-FFF2-40B4-BE49-F238E27FC236}">
                  <a16:creationId xmlns:a16="http://schemas.microsoft.com/office/drawing/2014/main" id="{F2850A10-CDBC-462A-8CB7-02587468344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5" name="Freeform 25">
              <a:extLst>
                <a:ext uri="{FF2B5EF4-FFF2-40B4-BE49-F238E27FC236}">
                  <a16:creationId xmlns:a16="http://schemas.microsoft.com/office/drawing/2014/main" id="{738A37B9-77C2-4464-BF1F-2AF25A0D29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6" name="Freeform 26">
              <a:extLst>
                <a:ext uri="{FF2B5EF4-FFF2-40B4-BE49-F238E27FC236}">
                  <a16:creationId xmlns:a16="http://schemas.microsoft.com/office/drawing/2014/main" id="{89026C8B-A162-4523-A51B-9F1200BC60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7" name="Freeform 27">
              <a:extLst>
                <a:ext uri="{FF2B5EF4-FFF2-40B4-BE49-F238E27FC236}">
                  <a16:creationId xmlns:a16="http://schemas.microsoft.com/office/drawing/2014/main" id="{5B76BC40-1FA2-477D-B2C2-4763577DB7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8" name="Freeform 28">
              <a:extLst>
                <a:ext uri="{FF2B5EF4-FFF2-40B4-BE49-F238E27FC236}">
                  <a16:creationId xmlns:a16="http://schemas.microsoft.com/office/drawing/2014/main" id="{6BC68EAA-2809-4AE4-80C1-2555CEF73D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09" name="Freeform 29">
              <a:extLst>
                <a:ext uri="{FF2B5EF4-FFF2-40B4-BE49-F238E27FC236}">
                  <a16:creationId xmlns:a16="http://schemas.microsoft.com/office/drawing/2014/main" id="{FE709D1B-0541-4414-9E87-CF7D6918C1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0" name="Freeform 30">
              <a:extLst>
                <a:ext uri="{FF2B5EF4-FFF2-40B4-BE49-F238E27FC236}">
                  <a16:creationId xmlns:a16="http://schemas.microsoft.com/office/drawing/2014/main" id="{33BCB888-11B8-4D01-BCDA-59BBA28DC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1" name="Freeform 31">
              <a:extLst>
                <a:ext uri="{FF2B5EF4-FFF2-40B4-BE49-F238E27FC236}">
                  <a16:creationId xmlns:a16="http://schemas.microsoft.com/office/drawing/2014/main" id="{28E5CE3E-C11A-4CF7-82BF-37D1221D4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2" name="Freeform 32">
              <a:extLst>
                <a:ext uri="{FF2B5EF4-FFF2-40B4-BE49-F238E27FC236}">
                  <a16:creationId xmlns:a16="http://schemas.microsoft.com/office/drawing/2014/main" id="{55284FC3-21FB-4FA7-B695-2D6A9CEF73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3" name="Rectangle 312">
              <a:extLst>
                <a:ext uri="{FF2B5EF4-FFF2-40B4-BE49-F238E27FC236}">
                  <a16:creationId xmlns:a16="http://schemas.microsoft.com/office/drawing/2014/main" id="{13DA6B78-00DE-4E55-9124-EFD72519BB9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14" name="Freeform 34">
              <a:extLst>
                <a:ext uri="{FF2B5EF4-FFF2-40B4-BE49-F238E27FC236}">
                  <a16:creationId xmlns:a16="http://schemas.microsoft.com/office/drawing/2014/main" id="{D4602B0F-2844-48BE-9B4A-0366AC9045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5" name="Freeform 35">
              <a:extLst>
                <a:ext uri="{FF2B5EF4-FFF2-40B4-BE49-F238E27FC236}">
                  <a16:creationId xmlns:a16="http://schemas.microsoft.com/office/drawing/2014/main" id="{E31E05BB-6004-474D-9900-D990378FD3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6" name="Freeform 36">
              <a:extLst>
                <a:ext uri="{FF2B5EF4-FFF2-40B4-BE49-F238E27FC236}">
                  <a16:creationId xmlns:a16="http://schemas.microsoft.com/office/drawing/2014/main" id="{00BD01ED-F65D-4601-A77D-508E960E09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7" name="Freeform 37">
              <a:extLst>
                <a:ext uri="{FF2B5EF4-FFF2-40B4-BE49-F238E27FC236}">
                  <a16:creationId xmlns:a16="http://schemas.microsoft.com/office/drawing/2014/main" id="{FD307CAE-789C-4E80-B6F1-9858A3ABA3F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8" name="Freeform 38">
              <a:extLst>
                <a:ext uri="{FF2B5EF4-FFF2-40B4-BE49-F238E27FC236}">
                  <a16:creationId xmlns:a16="http://schemas.microsoft.com/office/drawing/2014/main" id="{94B97B29-709E-4E24-B2FA-EF84AA12D2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19" name="Freeform 39">
              <a:extLst>
                <a:ext uri="{FF2B5EF4-FFF2-40B4-BE49-F238E27FC236}">
                  <a16:creationId xmlns:a16="http://schemas.microsoft.com/office/drawing/2014/main" id="{C05D52B9-1FA2-4E7C-8229-B09811A90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0" name="Freeform 40">
              <a:extLst>
                <a:ext uri="{FF2B5EF4-FFF2-40B4-BE49-F238E27FC236}">
                  <a16:creationId xmlns:a16="http://schemas.microsoft.com/office/drawing/2014/main" id="{CC0A5575-2FB9-440F-B9A8-E0DDE1C37C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1" name="Freeform 41">
              <a:extLst>
                <a:ext uri="{FF2B5EF4-FFF2-40B4-BE49-F238E27FC236}">
                  <a16:creationId xmlns:a16="http://schemas.microsoft.com/office/drawing/2014/main" id="{AFFCC88F-01DF-4DE1-8CD5-88631E3091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2" name="Freeform 42">
              <a:extLst>
                <a:ext uri="{FF2B5EF4-FFF2-40B4-BE49-F238E27FC236}">
                  <a16:creationId xmlns:a16="http://schemas.microsoft.com/office/drawing/2014/main" id="{33EEC40B-E2CD-4BAC-94D6-85B70714226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3" name="Freeform 43">
              <a:extLst>
                <a:ext uri="{FF2B5EF4-FFF2-40B4-BE49-F238E27FC236}">
                  <a16:creationId xmlns:a16="http://schemas.microsoft.com/office/drawing/2014/main" id="{3E0E9643-5C60-4933-BB1B-9A09057E7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4" name="Freeform 44">
              <a:extLst>
                <a:ext uri="{FF2B5EF4-FFF2-40B4-BE49-F238E27FC236}">
                  <a16:creationId xmlns:a16="http://schemas.microsoft.com/office/drawing/2014/main" id="{94F86E92-9EC7-437C-946B-31E7C1C4771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5" name="Rectangle 324">
              <a:extLst>
                <a:ext uri="{FF2B5EF4-FFF2-40B4-BE49-F238E27FC236}">
                  <a16:creationId xmlns:a16="http://schemas.microsoft.com/office/drawing/2014/main" id="{BE9A51BE-C514-46B5-ABA6-7E7C878F8E5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326" name="Freeform 46">
              <a:extLst>
                <a:ext uri="{FF2B5EF4-FFF2-40B4-BE49-F238E27FC236}">
                  <a16:creationId xmlns:a16="http://schemas.microsoft.com/office/drawing/2014/main" id="{8B255447-F0E9-4D96-A4B0-F9EDDE58A3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7" name="Freeform 47">
              <a:extLst>
                <a:ext uri="{FF2B5EF4-FFF2-40B4-BE49-F238E27FC236}">
                  <a16:creationId xmlns:a16="http://schemas.microsoft.com/office/drawing/2014/main" id="{AFAC5F3A-3BE7-489E-A848-498B9995F1D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8" name="Freeform 48">
              <a:extLst>
                <a:ext uri="{FF2B5EF4-FFF2-40B4-BE49-F238E27FC236}">
                  <a16:creationId xmlns:a16="http://schemas.microsoft.com/office/drawing/2014/main" id="{A974E7AA-5EF3-4817-B0AE-4C1A784EE9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29" name="Freeform 49">
              <a:extLst>
                <a:ext uri="{FF2B5EF4-FFF2-40B4-BE49-F238E27FC236}">
                  <a16:creationId xmlns:a16="http://schemas.microsoft.com/office/drawing/2014/main" id="{8AA54AC1-3E87-49C0-A594-87829A2CFF3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0" name="Freeform 50">
              <a:extLst>
                <a:ext uri="{FF2B5EF4-FFF2-40B4-BE49-F238E27FC236}">
                  <a16:creationId xmlns:a16="http://schemas.microsoft.com/office/drawing/2014/main" id="{CC237789-73BC-4BD9-BFE8-1325FA4B522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1" name="Freeform 51">
              <a:extLst>
                <a:ext uri="{FF2B5EF4-FFF2-40B4-BE49-F238E27FC236}">
                  <a16:creationId xmlns:a16="http://schemas.microsoft.com/office/drawing/2014/main" id="{DCF4052D-CF62-47DC-991E-49D0BA908F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2" name="Freeform 52">
              <a:extLst>
                <a:ext uri="{FF2B5EF4-FFF2-40B4-BE49-F238E27FC236}">
                  <a16:creationId xmlns:a16="http://schemas.microsoft.com/office/drawing/2014/main" id="{2ABD9104-C938-44F2-8622-8407A2593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3" name="Freeform 53">
              <a:extLst>
                <a:ext uri="{FF2B5EF4-FFF2-40B4-BE49-F238E27FC236}">
                  <a16:creationId xmlns:a16="http://schemas.microsoft.com/office/drawing/2014/main" id="{4AA18F60-3E86-4A5A-B82E-A79183ED363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4" name="Freeform 54">
              <a:extLst>
                <a:ext uri="{FF2B5EF4-FFF2-40B4-BE49-F238E27FC236}">
                  <a16:creationId xmlns:a16="http://schemas.microsoft.com/office/drawing/2014/main" id="{0F34C941-6196-4937-99E5-14AAD23F28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5" name="Freeform 55">
              <a:extLst>
                <a:ext uri="{FF2B5EF4-FFF2-40B4-BE49-F238E27FC236}">
                  <a16:creationId xmlns:a16="http://schemas.microsoft.com/office/drawing/2014/main" id="{60DB8A6C-23D7-4A88-BDCE-8FEC86A12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6" name="Freeform 56">
              <a:extLst>
                <a:ext uri="{FF2B5EF4-FFF2-40B4-BE49-F238E27FC236}">
                  <a16:creationId xmlns:a16="http://schemas.microsoft.com/office/drawing/2014/main" id="{29F5F702-AEE6-4633-BB20-7A15C3A31F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7" name="Freeform 57">
              <a:extLst>
                <a:ext uri="{FF2B5EF4-FFF2-40B4-BE49-F238E27FC236}">
                  <a16:creationId xmlns:a16="http://schemas.microsoft.com/office/drawing/2014/main" id="{F30C7A45-6890-4EA5-9F6B-E2AB4D04C5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338" name="Freeform 58">
              <a:extLst>
                <a:ext uri="{FF2B5EF4-FFF2-40B4-BE49-F238E27FC236}">
                  <a16:creationId xmlns:a16="http://schemas.microsoft.com/office/drawing/2014/main" id="{F31A7373-F68A-485D-95DC-B53ACC7B5F9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pic>
        <p:nvPicPr>
          <p:cNvPr id="7" name="Picture 6">
            <a:extLst>
              <a:ext uri="{FF2B5EF4-FFF2-40B4-BE49-F238E27FC236}">
                <a16:creationId xmlns:a16="http://schemas.microsoft.com/office/drawing/2014/main" id="{A9213C43-7E15-4A9E-84E1-6AFD02AE0BFB}"/>
              </a:ext>
            </a:extLst>
          </p:cNvPr>
          <p:cNvPicPr>
            <a:picLocks noChangeAspect="1"/>
          </p:cNvPicPr>
          <p:nvPr/>
        </p:nvPicPr>
        <p:blipFill rotWithShape="1">
          <a:blip r:embed="rId5"/>
          <a:srcRect l="67576" t="22109" r="17617" b="5285"/>
          <a:stretch/>
        </p:blipFill>
        <p:spPr>
          <a:xfrm rot="16200000">
            <a:off x="2966800" y="-981852"/>
            <a:ext cx="6396513" cy="8821705"/>
          </a:xfrm>
          <a:prstGeom prst="rect">
            <a:avLst/>
          </a:prstGeom>
        </p:spPr>
      </p:pic>
    </p:spTree>
    <p:extLst>
      <p:ext uri="{BB962C8B-B14F-4D97-AF65-F5344CB8AC3E}">
        <p14:creationId xmlns:p14="http://schemas.microsoft.com/office/powerpoint/2010/main" val="4064617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1B59ED-7660-4263-A66A-76C9E9EC463E}"/>
              </a:ext>
            </a:extLst>
          </p:cNvPr>
          <p:cNvPicPr>
            <a:picLocks noChangeAspect="1"/>
          </p:cNvPicPr>
          <p:nvPr/>
        </p:nvPicPr>
        <p:blipFill rotWithShape="1">
          <a:blip r:embed="rId3"/>
          <a:srcRect l="78860" t="22943" r="9719" b="33028"/>
          <a:stretch/>
        </p:blipFill>
        <p:spPr>
          <a:xfrm>
            <a:off x="8853665" y="2111065"/>
            <a:ext cx="3132548" cy="3396344"/>
          </a:xfrm>
          <a:prstGeom prst="rect">
            <a:avLst/>
          </a:prstGeom>
        </p:spPr>
      </p:pic>
      <p:sp>
        <p:nvSpPr>
          <p:cNvPr id="5" name="TextBox 4">
            <a:extLst>
              <a:ext uri="{FF2B5EF4-FFF2-40B4-BE49-F238E27FC236}">
                <a16:creationId xmlns:a16="http://schemas.microsoft.com/office/drawing/2014/main" id="{6DBDEC5E-C3C6-4AE2-9BE8-FA0CE721BE0D}"/>
              </a:ext>
            </a:extLst>
          </p:cNvPr>
          <p:cNvSpPr txBox="1"/>
          <p:nvPr/>
        </p:nvSpPr>
        <p:spPr>
          <a:xfrm>
            <a:off x="0" y="1275947"/>
            <a:ext cx="8742784" cy="5509200"/>
          </a:xfrm>
          <a:prstGeom prst="rect">
            <a:avLst/>
          </a:prstGeom>
          <a:solidFill>
            <a:srgbClr val="3F5059"/>
          </a:solidFill>
        </p:spPr>
        <p:txBody>
          <a:bodyPr wrap="square" rtlCol="0">
            <a:spAutoFit/>
          </a:bodyPr>
          <a:lstStyle/>
          <a:p>
            <a:pPr marL="342900" indent="-342900">
              <a:buFont typeface="Arial" panose="020B0604020202020204" pitchFamily="34" charset="0"/>
              <a:buChar char="•"/>
            </a:pPr>
            <a:r>
              <a:rPr lang="en-US" sz="2200" b="1" dirty="0"/>
              <a:t>Static electricity happened when charged particles moved from one object to another.</a:t>
            </a:r>
          </a:p>
          <a:p>
            <a:r>
              <a:rPr lang="en-US" sz="2200" b="1" dirty="0"/>
              <a:t> </a:t>
            </a:r>
          </a:p>
          <a:p>
            <a:pPr marL="342900" indent="-342900">
              <a:buFont typeface="Arial" panose="020B0604020202020204" pitchFamily="34" charset="0"/>
              <a:buChar char="•"/>
            </a:pPr>
            <a:r>
              <a:rPr lang="en-US" sz="2200" b="1" dirty="0"/>
              <a:t>When you rubbed the balloon on your hair, the negative particles in your hair moved to the balloon leaving an excess of positively charged particles in your hair, causing it to repel one another, making it stand up.   </a:t>
            </a:r>
          </a:p>
          <a:p>
            <a:pPr marL="342900" indent="-342900">
              <a:buFont typeface="Arial" panose="020B0604020202020204" pitchFamily="34" charset="0"/>
              <a:buChar char="•"/>
            </a:pPr>
            <a:endParaRPr lang="en-US" sz="2200" b="1" dirty="0"/>
          </a:p>
          <a:p>
            <a:pPr marL="342900" indent="-342900">
              <a:buFont typeface="Arial" panose="020B0604020202020204" pitchFamily="34" charset="0"/>
              <a:buChar char="•"/>
            </a:pPr>
            <a:r>
              <a:rPr lang="en-US" sz="2200" b="1" dirty="0"/>
              <a:t>When the rubbed balloon was over the paper circles, they attracted the positive particles in the paper.   </a:t>
            </a:r>
          </a:p>
          <a:p>
            <a:pPr marL="342900" indent="-342900">
              <a:buFont typeface="Arial" panose="020B0604020202020204" pitchFamily="34" charset="0"/>
              <a:buChar char="•"/>
            </a:pPr>
            <a:endParaRPr lang="en-US" sz="2200" b="1" dirty="0"/>
          </a:p>
          <a:p>
            <a:pPr marL="342900" indent="-342900">
              <a:buFont typeface="Arial" panose="020B0604020202020204" pitchFamily="34" charset="0"/>
              <a:buChar char="•"/>
            </a:pPr>
            <a:r>
              <a:rPr lang="en-US" sz="2200" b="1" dirty="0"/>
              <a:t>When you rubbed the spoon with the wool cloth, you built up negatively charged particles on the spoon and it attracted the positive particles in the pepper.  But since salt is heavier, the static electricity couldn’t lift it as easily. </a:t>
            </a:r>
          </a:p>
          <a:p>
            <a:pPr marL="342900" indent="-342900">
              <a:buFont typeface="Arial" panose="020B0604020202020204" pitchFamily="34" charset="0"/>
              <a:buChar char="•"/>
            </a:pPr>
            <a:endParaRPr lang="en-US" sz="2200" b="1" dirty="0"/>
          </a:p>
        </p:txBody>
      </p:sp>
      <p:sp>
        <p:nvSpPr>
          <p:cNvPr id="6" name="TextBox 5">
            <a:extLst>
              <a:ext uri="{FF2B5EF4-FFF2-40B4-BE49-F238E27FC236}">
                <a16:creationId xmlns:a16="http://schemas.microsoft.com/office/drawing/2014/main" id="{9E8A8FB0-340A-4376-A771-7AF8CD9BE4D9}"/>
              </a:ext>
            </a:extLst>
          </p:cNvPr>
          <p:cNvSpPr txBox="1"/>
          <p:nvPr/>
        </p:nvSpPr>
        <p:spPr>
          <a:xfrm>
            <a:off x="0" y="167951"/>
            <a:ext cx="12192000" cy="1107996"/>
          </a:xfrm>
          <a:prstGeom prst="rect">
            <a:avLst/>
          </a:prstGeom>
          <a:noFill/>
        </p:spPr>
        <p:txBody>
          <a:bodyPr wrap="square" rtlCol="0">
            <a:spAutoFit/>
          </a:bodyPr>
          <a:lstStyle/>
          <a:p>
            <a:pPr algn="ctr"/>
            <a:r>
              <a:rPr lang="en-US" sz="6600" dirty="0"/>
              <a:t>Conclusion</a:t>
            </a:r>
          </a:p>
        </p:txBody>
      </p:sp>
    </p:spTree>
    <p:extLst>
      <p:ext uri="{BB962C8B-B14F-4D97-AF65-F5344CB8AC3E}">
        <p14:creationId xmlns:p14="http://schemas.microsoft.com/office/powerpoint/2010/main" val="2498032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E32A979-E16F-4FA2-A805-3A117864871E}"/>
              </a:ext>
            </a:extLst>
          </p:cNvPr>
          <p:cNvSpPr txBox="1"/>
          <p:nvPr/>
        </p:nvSpPr>
        <p:spPr>
          <a:xfrm>
            <a:off x="782216" y="1464907"/>
            <a:ext cx="10627567" cy="4832092"/>
          </a:xfrm>
          <a:prstGeom prst="rect">
            <a:avLst/>
          </a:prstGeom>
          <a:noFill/>
        </p:spPr>
        <p:txBody>
          <a:bodyPr wrap="square" rtlCol="0">
            <a:spAutoFit/>
          </a:bodyPr>
          <a:lstStyle/>
          <a:p>
            <a:pPr marL="571500" indent="-571500">
              <a:buFont typeface="Arial" panose="020B0604020202020204" pitchFamily="34" charset="0"/>
              <a:buChar char="•"/>
            </a:pPr>
            <a:r>
              <a:rPr lang="en-US" sz="3200" b="1" dirty="0"/>
              <a:t>Can you see static electricity?</a:t>
            </a:r>
            <a:endParaRPr lang="en-US" sz="2800" dirty="0"/>
          </a:p>
          <a:p>
            <a:pPr marL="571500" indent="-571500">
              <a:buFont typeface="Arial" panose="020B0604020202020204" pitchFamily="34" charset="0"/>
              <a:buChar char="•"/>
            </a:pPr>
            <a:endParaRPr lang="en-US" sz="2800" dirty="0"/>
          </a:p>
          <a:p>
            <a:pPr marL="571500" indent="-571500">
              <a:buFont typeface="Arial" panose="020B0604020202020204" pitchFamily="34" charset="0"/>
              <a:buChar char="•"/>
            </a:pPr>
            <a:r>
              <a:rPr lang="en-US" sz="3200" b="1" dirty="0"/>
              <a:t>Why do you think your hair stood up?</a:t>
            </a:r>
          </a:p>
          <a:p>
            <a:pPr marL="571500" indent="-571500">
              <a:buFont typeface="Arial" panose="020B0604020202020204" pitchFamily="34" charset="0"/>
              <a:buChar char="•"/>
            </a:pPr>
            <a:endParaRPr lang="en-US" sz="3200" b="1" dirty="0"/>
          </a:p>
          <a:p>
            <a:pPr marL="571500" indent="-571500">
              <a:buFont typeface="Arial" panose="020B0604020202020204" pitchFamily="34" charset="0"/>
              <a:buChar char="•"/>
            </a:pPr>
            <a:r>
              <a:rPr lang="en-US" sz="3200" b="1" dirty="0"/>
              <a:t>What is the smallest particle of matter called?</a:t>
            </a:r>
          </a:p>
          <a:p>
            <a:pPr marL="571500" indent="-571500">
              <a:buFont typeface="Arial" panose="020B0604020202020204" pitchFamily="34" charset="0"/>
              <a:buChar char="•"/>
            </a:pPr>
            <a:endParaRPr lang="en-US" sz="3200" b="1" dirty="0"/>
          </a:p>
          <a:p>
            <a:pPr marL="571500" indent="-571500">
              <a:buFont typeface="Arial" panose="020B0604020202020204" pitchFamily="34" charset="0"/>
              <a:buChar char="•"/>
            </a:pPr>
            <a:r>
              <a:rPr lang="en-US" sz="3200" b="1" dirty="0"/>
              <a:t>What are the 2 charges in an atom that cause it to have an electrical charge?</a:t>
            </a:r>
            <a:endParaRPr lang="en-US" sz="2800" dirty="0"/>
          </a:p>
          <a:p>
            <a:pPr marL="571500" indent="-571500">
              <a:buFont typeface="Arial" panose="020B0604020202020204" pitchFamily="34" charset="0"/>
              <a:buChar char="•"/>
            </a:pPr>
            <a:endParaRPr lang="en-US" sz="2800" dirty="0"/>
          </a:p>
          <a:p>
            <a:endParaRPr lang="en-US" sz="2800" dirty="0"/>
          </a:p>
        </p:txBody>
      </p:sp>
      <p:sp>
        <p:nvSpPr>
          <p:cNvPr id="12" name="TextBox 11">
            <a:extLst>
              <a:ext uri="{FF2B5EF4-FFF2-40B4-BE49-F238E27FC236}">
                <a16:creationId xmlns:a16="http://schemas.microsoft.com/office/drawing/2014/main" id="{E3BB9951-FA51-4C77-AA1A-24CE5455287C}"/>
              </a:ext>
            </a:extLst>
          </p:cNvPr>
          <p:cNvSpPr txBox="1"/>
          <p:nvPr/>
        </p:nvSpPr>
        <p:spPr>
          <a:xfrm>
            <a:off x="0" y="167951"/>
            <a:ext cx="12192000" cy="1107996"/>
          </a:xfrm>
          <a:prstGeom prst="rect">
            <a:avLst/>
          </a:prstGeom>
          <a:noFill/>
        </p:spPr>
        <p:txBody>
          <a:bodyPr wrap="square" rtlCol="0">
            <a:spAutoFit/>
          </a:bodyPr>
          <a:lstStyle/>
          <a:p>
            <a:pPr algn="ctr"/>
            <a:r>
              <a:rPr lang="en-US" sz="6600" dirty="0"/>
              <a:t>Questions?</a:t>
            </a:r>
          </a:p>
        </p:txBody>
      </p:sp>
    </p:spTree>
    <p:extLst>
      <p:ext uri="{BB962C8B-B14F-4D97-AF65-F5344CB8AC3E}">
        <p14:creationId xmlns:p14="http://schemas.microsoft.com/office/powerpoint/2010/main" val="4513462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TM22898775_Modern Circuit design_SL_V1.potx" id="{D7AD0F58-4DF1-4655-B454-893348AD7998}" vid="{1E267F19-E5ED-48D3-B7A8-11832F35D4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BF91BB-6045-4869-8145-5C20AAEE9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A938410-2173-430A-9B92-20257D39BD88}">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16c05727-aa75-4e4a-9b5f-8a80a1165891"/>
    <ds:schemaRef ds:uri="http://www.w3.org/XML/1998/namespace"/>
    <ds:schemaRef ds:uri="http://purl.org/dc/elements/1.1/"/>
    <ds:schemaRef ds:uri="http://schemas.microsoft.com/office/infopath/2007/PartnerControls"/>
    <ds:schemaRef ds:uri="71af3243-3dd4-4a8d-8c0d-dd76da1f02a5"/>
    <ds:schemaRef ds:uri="http://purl.org/dc/dcmitype/"/>
  </ds:schemaRefs>
</ds:datastoreItem>
</file>

<file path=customXml/itemProps3.xml><?xml version="1.0" encoding="utf-8"?>
<ds:datastoreItem xmlns:ds="http://schemas.openxmlformats.org/officeDocument/2006/customXml" ds:itemID="{80B6055E-F2DC-412A-8B07-D3793807DA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Circuit design</Template>
  <TotalTime>0</TotalTime>
  <Words>293</Words>
  <Application>Microsoft Office PowerPoint</Application>
  <PresentationFormat>Widescreen</PresentationFormat>
  <Paragraphs>41</Paragraphs>
  <Slides>8</Slides>
  <Notes>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vt:i4>
      </vt:variant>
    </vt:vector>
  </HeadingPairs>
  <TitlesOfParts>
    <vt:vector size="12" baseType="lpstr">
      <vt:lpstr>Arial</vt:lpstr>
      <vt:lpstr>Calibri</vt:lpstr>
      <vt:lpstr>Tw Cen MT</vt:lpstr>
      <vt:lpstr>Circuit</vt:lpstr>
      <vt:lpstr>Can You create electricity?</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2019-08-20T15:44:39Z</dcterms:created>
  <dcterms:modified xsi:type="dcterms:W3CDTF">2021-10-20T04:47:09Z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